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587" autoAdjust="0"/>
    <p:restoredTop sz="94012" autoAdjust="0"/>
  </p:normalViewPr>
  <p:slideViewPr>
    <p:cSldViewPr>
      <p:cViewPr>
        <p:scale>
          <a:sx n="80" d="100"/>
          <a:sy n="80" d="100"/>
        </p:scale>
        <p:origin x="-300" y="-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970584771699087"/>
          <c:y val="5.0142099191624732E-2"/>
          <c:w val="0.72776926778998563"/>
          <c:h val="0.5148003540455748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300000</c:v>
                </c:pt>
                <c:pt idx="1">
                  <c:v>274879.8</c:v>
                </c:pt>
                <c:pt idx="2">
                  <c:v>286401.7</c:v>
                </c:pt>
              </c:numCache>
            </c:numRef>
          </c:val>
          <c:bubble3D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608418.9</c:v>
                </c:pt>
                <c:pt idx="1">
                  <c:v>616043.9</c:v>
                </c:pt>
                <c:pt idx="2">
                  <c:v>578424.6</c:v>
                </c:pt>
              </c:numCache>
            </c:numRef>
          </c:val>
          <c:bubble3D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908418.9</c:v>
                </c:pt>
                <c:pt idx="1">
                  <c:v>890923.7</c:v>
                </c:pt>
                <c:pt idx="2">
                  <c:v>864826.3</c:v>
                </c:pt>
              </c:numCache>
            </c:numRef>
          </c:val>
          <c:bubble3D val="1"/>
        </c:ser>
        <c:dLbls>
          <c:showVal val="1"/>
        </c:dLbls>
        <c:gapWidth val="75"/>
        <c:axId val="74457472"/>
        <c:axId val="74459008"/>
      </c:barChart>
      <c:catAx>
        <c:axId val="7445747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latin typeface="Bahnschrift Light" pitchFamily="34" charset="0"/>
              </a:defRPr>
            </a:pPr>
            <a:endParaRPr lang="ru-RU"/>
          </a:p>
        </c:txPr>
        <c:crossAx val="74459008"/>
        <c:crosses val="autoZero"/>
        <c:auto val="1"/>
        <c:lblAlgn val="ctr"/>
        <c:lblOffset val="100"/>
      </c:catAx>
      <c:valAx>
        <c:axId val="74459008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400">
                <a:latin typeface="Bahnschrift Light" pitchFamily="34" charset="0"/>
              </a:defRPr>
            </a:pPr>
            <a:endParaRPr lang="ru-RU"/>
          </a:p>
        </c:txPr>
        <c:crossAx val="744574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421543113443E-2"/>
          <c:y val="0.73448418322294851"/>
          <c:w val="0.89999987827649497"/>
          <c:h val="9.7348825630692679E-2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39955280569631535"/>
          <c:y val="0.15814544912504025"/>
        </c:manualLayout>
      </c:layout>
      <c:txPr>
        <a:bodyPr/>
        <a:lstStyle/>
        <a:p>
          <a:pPr>
            <a:defRPr sz="1800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1.9364110604066945E-3"/>
          <c:y val="0.21688358758265541"/>
          <c:w val="0.44440622726689011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Pt>
            <c:idx val="0"/>
            <c:explosion val="12"/>
          </c:dPt>
          <c:dPt>
            <c:idx val="1"/>
            <c:explosion val="10"/>
          </c:dPt>
          <c:dPt>
            <c:idx val="2"/>
            <c:explosion val="14"/>
          </c:dPt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0.15450000000000005</c:v>
                </c:pt>
                <c:pt idx="1">
                  <c:v>6.1000000000000013E-2</c:v>
                </c:pt>
                <c:pt idx="2">
                  <c:v>0.78449999999999998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244043786220222"/>
          <c:y val="0.37829363280803679"/>
          <c:w val="0.25959517343710625"/>
          <c:h val="0.4000721094004783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033888888888889"/>
          <c:y val="4.5356246862415718E-2"/>
        </c:manualLayout>
      </c:layout>
      <c:txPr>
        <a:bodyPr/>
        <a:lstStyle/>
        <a:p>
          <a:pPr algn="r">
            <a:defRPr sz="1400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3.2570209973753358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400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howPercent val="1"/>
            </c:dLbl>
            <c:dLbl>
              <c:idx val="1"/>
              <c:layout>
                <c:manualLayout>
                  <c:x val="-0.10000000000000003"/>
                  <c:y val="-8.142492333554973E-3"/>
                </c:manualLayout>
              </c:layout>
              <c:showPercent val="1"/>
            </c:dLbl>
            <c:dLbl>
              <c:idx val="2"/>
              <c:layout>
                <c:manualLayout>
                  <c:x val="-6.1111111111111123E-2"/>
                  <c:y val="-0.10416666666666682"/>
                </c:manualLayout>
              </c:layout>
              <c:showPercent val="1"/>
            </c:dLbl>
            <c:dLbl>
              <c:idx val="3"/>
              <c:layout>
                <c:manualLayout>
                  <c:x val="-2.7777777777777891E-2"/>
                  <c:y val="-0.1125"/>
                </c:manualLayout>
              </c:layout>
              <c:showPercent val="1"/>
            </c:dLbl>
            <c:dLbl>
              <c:idx val="4"/>
              <c:layout>
                <c:manualLayout>
                  <c:x val="-8.3333333333333367E-3"/>
                  <c:y val="-0.13333333333333341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Продажа активов</c:v>
                </c:pt>
                <c:pt idx="4">
                  <c:v>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0.69399999999999995</c:v>
                </c:pt>
                <c:pt idx="1">
                  <c:v>0.10800000000000003</c:v>
                </c:pt>
                <c:pt idx="2">
                  <c:v>7.9000000000000029E-2</c:v>
                </c:pt>
                <c:pt idx="3">
                  <c:v>3.3000000000000002E-2</c:v>
                </c:pt>
                <c:pt idx="4">
                  <c:v>3.3000000000000002E-2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490966754155765"/>
          <c:y val="0.2099773622047244"/>
          <c:w val="0.4850903324584428"/>
          <c:h val="0.75008661417322864"/>
        </c:manualLayout>
      </c:layout>
      <c:txPr>
        <a:bodyPr/>
        <a:lstStyle/>
        <a:p>
          <a:pPr>
            <a:defRPr sz="14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2545843948598785E-3"/>
          <c:y val="0"/>
          <c:w val="0.94567939254240785"/>
          <c:h val="0.689302063977546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25046.2</c:v>
                </c:pt>
                <c:pt idx="1">
                  <c:v>21351.200000000001</c:v>
                </c:pt>
                <c:pt idx="2">
                  <c:v>18869.2</c:v>
                </c:pt>
                <c:pt idx="3">
                  <c:v>20861.7</c:v>
                </c:pt>
                <c:pt idx="4">
                  <c:v>22319.8</c:v>
                </c:pt>
                <c:pt idx="5">
                  <c:v>21890</c:v>
                </c:pt>
                <c:pt idx="6">
                  <c:v>21248.799999999996</c:v>
                </c:pt>
              </c:numCache>
            </c:numRef>
          </c:val>
        </c:ser>
        <c:dLbls>
          <c:showVal val="1"/>
        </c:dLbls>
        <c:overlap val="-25"/>
        <c:axId val="146753792"/>
        <c:axId val="146776064"/>
      </c:barChart>
      <c:catAx>
        <c:axId val="1467537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Bahnschrift Light" pitchFamily="34" charset="0"/>
              </a:defRPr>
            </a:pPr>
            <a:endParaRPr lang="ru-RU"/>
          </a:p>
        </c:txPr>
        <c:crossAx val="146776064"/>
        <c:crosses val="autoZero"/>
        <c:auto val="1"/>
        <c:lblAlgn val="ctr"/>
        <c:lblOffset val="100"/>
      </c:catAx>
      <c:valAx>
        <c:axId val="146776064"/>
        <c:scaling>
          <c:orientation val="minMax"/>
        </c:scaling>
        <c:delete val="1"/>
        <c:axPos val="l"/>
        <c:numFmt formatCode="#,##0.0" sourceLinked="1"/>
        <c:majorTickMark val="none"/>
        <c:tickLblPos val="nextTo"/>
        <c:crossAx val="14675379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026937261796802"/>
          <c:y val="3.5502580326063626E-2"/>
          <c:w val="0.43787489063867097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400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588600.69999999902</c:v>
                </c:pt>
                <c:pt idx="1">
                  <c:v>277447.8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246362972813453"/>
          <c:y val="9.9078921582351168E-2"/>
          <c:w val="0.40161063641555705"/>
          <c:h val="0.53536119898840018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159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700</c:v>
                </c:pt>
                <c:pt idx="1">
                  <c:v>12679.1</c:v>
                </c:pt>
                <c:pt idx="2">
                  <c:v>497.6</c:v>
                </c:pt>
                <c:pt idx="3">
                  <c:v>125284.3</c:v>
                </c:pt>
                <c:pt idx="4">
                  <c:v>91.1</c:v>
                </c:pt>
                <c:pt idx="5">
                  <c:v>10900.9</c:v>
                </c:pt>
                <c:pt idx="6">
                  <c:v>14000</c:v>
                </c:pt>
                <c:pt idx="7">
                  <c:v>2994.2</c:v>
                </c:pt>
                <c:pt idx="8">
                  <c:v>31104.9</c:v>
                </c:pt>
                <c:pt idx="9">
                  <c:v>61034.1</c:v>
                </c:pt>
                <c:pt idx="10">
                  <c:v>26642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7519387516594425"/>
          <c:y val="8.5452427821522306E-2"/>
          <c:w val="0.49987076074069486"/>
          <c:h val="0.87644914698162735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622490.69999999972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232347.4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310706.8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30687.5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7776.9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40972.1</c:v>
                </c:pt>
              </c:numCache>
            </c:numRef>
          </c:val>
        </c:ser>
        <c:dLbls>
          <c:showVal val="1"/>
        </c:dLbls>
        <c:overlap val="-25"/>
        <c:axId val="151212416"/>
        <c:axId val="151213952"/>
      </c:barChart>
      <c:catAx>
        <c:axId val="15121241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latin typeface="Bahnschrift Light" pitchFamily="34" charset="0"/>
              </a:defRPr>
            </a:pPr>
            <a:endParaRPr lang="ru-RU"/>
          </a:p>
        </c:txPr>
        <c:crossAx val="151213952"/>
        <c:crosses val="autoZero"/>
        <c:auto val="1"/>
        <c:lblAlgn val="ctr"/>
        <c:lblOffset val="100"/>
      </c:catAx>
      <c:valAx>
        <c:axId val="151213952"/>
        <c:scaling>
          <c:orientation val="minMax"/>
        </c:scaling>
        <c:delete val="1"/>
        <c:axPos val="l"/>
        <c:numFmt formatCode="General" sourceLinked="1"/>
        <c:tickLblPos val="nextTo"/>
        <c:crossAx val="151212416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300017810498E-2"/>
          <c:y val="9.5124826972038237E-2"/>
          <c:w val="0.83114415348701265"/>
          <c:h val="0.27037466364133583"/>
        </c:manualLayout>
      </c:layout>
      <c:txPr>
        <a:bodyPr/>
        <a:lstStyle/>
        <a:p>
          <a:pPr>
            <a:defRPr sz="16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53443.199999999997</c:v>
                </c:pt>
                <c:pt idx="1">
                  <c:v>53443.199999999997</c:v>
                </c:pt>
                <c:pt idx="2">
                  <c:v>53443.199999999997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1.5237988585506712E-2"/>
                  <c:y val="1.4035154931901868E-2"/>
                </c:manualLayout>
              </c:layout>
              <c:showVal val="1"/>
            </c:dLbl>
            <c:dLbl>
              <c:idx val="1"/>
              <c:layout>
                <c:manualLayout>
                  <c:x val="1.5237988585506712E-2"/>
                  <c:y val="1.4035154931901868E-2"/>
                </c:manualLayout>
              </c:layout>
              <c:showVal val="1"/>
            </c:dLbl>
            <c:dLbl>
              <c:idx val="2"/>
              <c:layout>
                <c:manualLayout>
                  <c:x val="1.5237788611903235E-2"/>
                  <c:y val="1.403515493190186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49578</c:v>
                </c:pt>
                <c:pt idx="1">
                  <c:v>49578</c:v>
                </c:pt>
                <c:pt idx="2">
                  <c:v>49578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1.7777653349757842E-2"/>
                  <c:y val="-9.35676995460126E-3"/>
                </c:manualLayout>
              </c:layout>
              <c:showVal val="1"/>
            </c:dLbl>
            <c:dLbl>
              <c:idx val="1"/>
              <c:layout>
                <c:manualLayout>
                  <c:x val="1.7777653349757842E-2"/>
                  <c:y val="9.35676995460126E-3"/>
                </c:manualLayout>
              </c:layout>
              <c:showVal val="1"/>
            </c:dLbl>
            <c:dLbl>
              <c:idx val="2"/>
              <c:layout>
                <c:manualLayout>
                  <c:x val="1.7777653349757842E-2"/>
                  <c:y val="9.35676995460126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3865.2</c:v>
                </c:pt>
                <c:pt idx="1">
                  <c:v>3865.2</c:v>
                </c:pt>
                <c:pt idx="2">
                  <c:v>3865.2</c:v>
                </c:pt>
              </c:numCache>
            </c:numRef>
          </c:val>
        </c:ser>
        <c:dLbls>
          <c:showVal val="1"/>
        </c:dLbls>
        <c:overlap val="-25"/>
        <c:axId val="151413888"/>
        <c:axId val="151415424"/>
      </c:barChart>
      <c:catAx>
        <c:axId val="151413888"/>
        <c:scaling>
          <c:orientation val="minMax"/>
        </c:scaling>
        <c:axPos val="b"/>
        <c:numFmt formatCode="General" sourceLinked="1"/>
        <c:majorTickMark val="none"/>
        <c:tickLblPos val="nextTo"/>
        <c:crossAx val="151415424"/>
        <c:crosses val="autoZero"/>
        <c:auto val="1"/>
        <c:lblAlgn val="ctr"/>
        <c:lblOffset val="100"/>
      </c:catAx>
      <c:valAx>
        <c:axId val="151415424"/>
        <c:scaling>
          <c:orientation val="minMax"/>
        </c:scaling>
        <c:delete val="1"/>
        <c:axPos val="l"/>
        <c:numFmt formatCode="General" sourceLinked="1"/>
        <c:tickLblPos val="nextTo"/>
        <c:crossAx val="151413888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8985905309665985E-2"/>
          <c:y val="0.18665387139107611"/>
          <c:w val="0.77734711045937321"/>
          <c:h val="0.35148129921259885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6.903965567151258E-3"/>
                  <c:y val="2.5000000000000001E-2"/>
                </c:manualLayout>
              </c:layout>
              <c:showVal val="1"/>
            </c:dLbl>
            <c:dLbl>
              <c:idx val="1"/>
              <c:layout>
                <c:manualLayout>
                  <c:x val="-1.8985905309665985E-2"/>
                  <c:y val="-6.25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0.17814400000000005</c:v>
                </c:pt>
                <c:pt idx="1">
                  <c:v>0.1944238900057407</c:v>
                </c:pt>
                <c:pt idx="2">
                  <c:v>0.18660224433025366</c:v>
                </c:pt>
              </c:numCache>
            </c:numRef>
          </c:val>
        </c:ser>
        <c:dLbls>
          <c:showVal val="1"/>
        </c:dLbls>
        <c:marker val="1"/>
        <c:axId val="156212608"/>
        <c:axId val="156365952"/>
      </c:lineChart>
      <c:catAx>
        <c:axId val="156212608"/>
        <c:scaling>
          <c:orientation val="minMax"/>
        </c:scaling>
        <c:axPos val="b"/>
        <c:majorTickMark val="none"/>
        <c:tickLblPos val="nextTo"/>
        <c:crossAx val="156365952"/>
        <c:crosses val="autoZero"/>
        <c:auto val="1"/>
        <c:lblAlgn val="ctr"/>
        <c:lblOffset val="100"/>
      </c:catAx>
      <c:valAx>
        <c:axId val="156365952"/>
        <c:scaling>
          <c:orientation val="minMax"/>
        </c:scaling>
        <c:delete val="1"/>
        <c:axPos val="l"/>
        <c:numFmt formatCode="0.0%" sourceLinked="1"/>
        <c:majorTickMark val="none"/>
        <c:tickLblPos val="nextTo"/>
        <c:crossAx val="1562126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592551871477602"/>
          <c:y val="0.16666666666666666"/>
          <c:w val="0.44391805482129199"/>
          <c:h val="9.4320538057742778E-2"/>
        </c:manualLayout>
      </c:layout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F6C0F-64DD-4FDC-98C7-7A36CF0420DE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32B6D-A4C8-4776-B4FA-D6D2DE2B8D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32B6D-A4C8-4776-B4FA-D6D2DE2B8DB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chart" Target="../charts/chart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7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Relationship Id="rId9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0.jpeg"/><Relationship Id="rId7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chart" Target="../charts/chart7.xml"/><Relationship Id="rId4" Type="http://schemas.openxmlformats.org/officeDocument/2006/relationships/image" Target="../media/image9.jpeg"/><Relationship Id="rId9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9.jpeg"/><Relationship Id="rId7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0.jpeg"/><Relationship Id="rId4" Type="http://schemas.openxmlformats.org/officeDocument/2006/relationships/image" Target="../media/image8.jpeg"/><Relationship Id="rId9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4" name="Рисунок 3" descr="Староминский район бюджет на 2021-2023 годы (проект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895" y="1071538"/>
            <a:ext cx="4179105" cy="7429520"/>
          </a:xfrm>
          <a:prstGeom prst="rect">
            <a:avLst/>
          </a:prstGeom>
        </p:spPr>
      </p:pic>
      <p:pic>
        <p:nvPicPr>
          <p:cNvPr id="5" name="Рисунок 4" descr="Староминский район бюджет на 2021-2023 годы (проект)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0" y="642910"/>
            <a:ext cx="4143380" cy="7850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4" y="214282"/>
            <a:ext cx="1209675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56" y="642910"/>
            <a:ext cx="201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Light Condensed" pitchFamily="34" charset="0"/>
              </a:rPr>
              <a:t>Уважаемые жители</a:t>
            </a:r>
            <a:br>
              <a:rPr lang="ru-RU" dirty="0" smtClean="0">
                <a:latin typeface="Bahnschrift Light Condensed" pitchFamily="34" charset="0"/>
              </a:rPr>
            </a:br>
            <a:r>
              <a:rPr lang="ru-RU" dirty="0" smtClean="0">
                <a:latin typeface="Bahnschrift Light Condensed" pitchFamily="34" charset="0"/>
              </a:rPr>
              <a:t>Староминского района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00504" y="235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82" y="1500166"/>
            <a:ext cx="36776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 местного бюджета на 2021 год и на плановый период 2022 и 2023 годов.</a:t>
            </a: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82" y="2285984"/>
            <a:ext cx="4275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Что такое бюджет?</a:t>
            </a:r>
          </a:p>
          <a:p>
            <a:r>
              <a:rPr lang="ru-RU" sz="1200" dirty="0" smtClean="0">
                <a:latin typeface="Bahnschrift Light" pitchFamily="34" charset="0"/>
              </a:rPr>
              <a:t>Это форма образования и расходования денежных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средств  предназначенных для финансового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обеспечения задач и функций местного самоуправления.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2" y="3223431"/>
            <a:ext cx="3098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Бюджет состоит из доходов и расходов.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82" y="3572430"/>
            <a:ext cx="43348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Доходы определяются бюджетным кодексом Российской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 и состоят из: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налоговых поступлений: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налог на доходы физических </a:t>
            </a:r>
            <a:r>
              <a:rPr lang="ru-RU" sz="1200" dirty="0" smtClean="0">
                <a:latin typeface="Bahnschrift Light" pitchFamily="34" charset="0"/>
              </a:rPr>
              <a:t>лиц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прочие налоги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неналоговых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среду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прочие поступления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поступления от организаций, граждан 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20" y="7429520"/>
            <a:ext cx="38411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Федерации.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функциям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экономическому содержанию</a:t>
            </a:r>
            <a:endParaRPr lang="ru-RU" sz="12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2" y="428596"/>
            <a:ext cx="907263" cy="1071570"/>
          </a:xfrm>
          <a:prstGeom prst="rect">
            <a:avLst/>
          </a:prstGeom>
        </p:spPr>
      </p:pic>
      <p:pic>
        <p:nvPicPr>
          <p:cNvPr id="6" name="Рисунок 5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42" y="1428728"/>
            <a:ext cx="127546" cy="142876"/>
          </a:xfrm>
          <a:prstGeom prst="rect">
            <a:avLst/>
          </a:prstGeom>
        </p:spPr>
      </p:pic>
      <p:pic>
        <p:nvPicPr>
          <p:cNvPr id="7" name="Рисунок 6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42" y="2143108"/>
            <a:ext cx="127546" cy="142876"/>
          </a:xfrm>
          <a:prstGeom prst="rect">
            <a:avLst/>
          </a:prstGeom>
        </p:spPr>
      </p:pic>
      <p:pic>
        <p:nvPicPr>
          <p:cNvPr id="8" name="Рисунок 7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42" y="2643174"/>
            <a:ext cx="127546" cy="142876"/>
          </a:xfrm>
          <a:prstGeom prst="rect">
            <a:avLst/>
          </a:prstGeom>
        </p:spPr>
      </p:pic>
      <p:pic>
        <p:nvPicPr>
          <p:cNvPr id="11" name="Рисунок 10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42" y="3143240"/>
            <a:ext cx="127546" cy="14287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4605" y="3071802"/>
            <a:ext cx="6264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Послание Президента Российской Федерации Федеральному Собранию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Российской Федерации от 15 января 2020 г.</a:t>
            </a:r>
            <a:endParaRPr lang="ru-RU" sz="1400" dirty="0">
              <a:latin typeface="Bahnschrift Ligh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2918" y="3571868"/>
            <a:ext cx="61734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Основные направления бюджетной, налоговой и </a:t>
            </a:r>
            <a:r>
              <a:rPr lang="ru-RU" sz="1400" dirty="0" err="1" smtClean="0">
                <a:latin typeface="Bahnschrift Light" pitchFamily="34" charset="0"/>
              </a:rPr>
              <a:t>таможенно-тарифной</a:t>
            </a:r>
            <a:r>
              <a:rPr lang="ru-RU" sz="1400" dirty="0" smtClean="0">
                <a:latin typeface="Bahnschrift Light" pitchFamily="34" charset="0"/>
              </a:rPr>
              <a:t/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политики Российской Федерации на 2021 год и на плановый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период 2022 и 2023 годов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2918" y="2571736"/>
            <a:ext cx="6021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Прогноз социально-экономического развития Староминского района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 на 2021 год и на плановый период 2022 – 2023 годов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918" y="1357290"/>
            <a:ext cx="60436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07.05.2018 № 204 «О 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национальных целях и стратегических задачах развития Российской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Федерации на период до 2024 года»</a:t>
            </a:r>
          </a:p>
        </p:txBody>
      </p:sp>
      <p:pic>
        <p:nvPicPr>
          <p:cNvPr id="25" name="Рисунок 24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42" y="3714744"/>
            <a:ext cx="127546" cy="14287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2918" y="2071670"/>
            <a:ext cx="6255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Основные направления бюджетной и налоговой политики 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Староминского района на 2021 год и плановый период 2022 и 2023 годов</a:t>
            </a:r>
            <a:endParaRPr lang="ru-RU" dirty="0">
              <a:latin typeface="Bahnschrift Light" pitchFamily="34" charset="0"/>
            </a:endParaRPr>
          </a:p>
        </p:txBody>
      </p:sp>
      <p:pic>
        <p:nvPicPr>
          <p:cNvPr id="29" name="Рисунок 28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30" name="Рисунок 29" descr="147dd882c4e69a97bd877aab943464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32" name="Рисунок 31" descr="147dd882c4e69a97bd877aab943464de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33" name="Рисунок 32" descr="147dd882c4e69a97bd877aab943464de(2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38" name="Рисунок 37" descr="image(14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6" y="8501090"/>
            <a:ext cx="463844" cy="558185"/>
          </a:xfrm>
          <a:prstGeom prst="rect">
            <a:avLst/>
          </a:prstGeom>
        </p:spPr>
      </p:pic>
      <p:pic>
        <p:nvPicPr>
          <p:cNvPr id="39" name="Рисунок 38" descr="i44C2NUOG(1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40" name="Рисунок 39" descr="147dd882c4e69a97bd877aab943464de(2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41" name="Рисунок 40" descr="147dd882c4e69a97bd877aab943464de(2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35" name="Рисунок 34" descr="image(4)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57214" y="3428992"/>
            <a:ext cx="6667500" cy="2667000"/>
          </a:xfrm>
          <a:prstGeom prst="rect">
            <a:avLst/>
          </a:prstGeom>
        </p:spPr>
      </p:pic>
      <p:pic>
        <p:nvPicPr>
          <p:cNvPr id="36" name="Рисунок 35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4786314"/>
            <a:ext cx="127546" cy="14287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14356" y="4698216"/>
            <a:ext cx="558518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Обеспечение населения доступными и качественными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государственными и муниципальными услугами, социальными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гарантиями, адресное решение социальных вопросов, создание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благоприятных и комфортных условий для проживания</a:t>
            </a:r>
          </a:p>
          <a:p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14356" y="5621545"/>
            <a:ext cx="6215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Обеспечение устойчивого социально-экономического развития района</a:t>
            </a:r>
            <a:endParaRPr lang="ru-RU" sz="1400" dirty="0">
              <a:latin typeface="Bahnschrift Light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23082" y="5977606"/>
            <a:ext cx="5634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Сохранение бюджетной поддержки развития реального сектора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экономики; реализация инвестиционных проектов</a:t>
            </a:r>
            <a:endParaRPr lang="ru-RU" sz="1400" dirty="0">
              <a:latin typeface="Bahnschrift Light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3184" y="6835991"/>
            <a:ext cx="6001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Обеспечение устойчивости, сбалансированности местных бюджетов</a:t>
            </a:r>
            <a:endParaRPr lang="ru-RU" sz="1400" dirty="0">
              <a:latin typeface="Bahnschrift Light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4356" y="6478801"/>
            <a:ext cx="6048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Повышение эффективности управления муниципальными финансами</a:t>
            </a:r>
            <a:endParaRPr lang="ru-RU" sz="1400" dirty="0">
              <a:latin typeface="Bahnschrift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1448" y="7192052"/>
            <a:ext cx="582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Реализация политики, направленной на прозрачность, открытость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бюджетного процесса</a:t>
            </a:r>
            <a:endParaRPr lang="ru-RU" sz="1400" dirty="0">
              <a:latin typeface="Bahnschrift Light" pitchFamily="34" charset="0"/>
            </a:endParaRPr>
          </a:p>
        </p:txBody>
      </p:sp>
      <p:pic>
        <p:nvPicPr>
          <p:cNvPr id="47" name="Рисунок 46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5715008"/>
            <a:ext cx="127546" cy="142876"/>
          </a:xfrm>
          <a:prstGeom prst="rect">
            <a:avLst/>
          </a:prstGeom>
        </p:spPr>
      </p:pic>
      <p:pic>
        <p:nvPicPr>
          <p:cNvPr id="48" name="Рисунок 47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6072198"/>
            <a:ext cx="127546" cy="142876"/>
          </a:xfrm>
          <a:prstGeom prst="rect">
            <a:avLst/>
          </a:prstGeom>
        </p:spPr>
      </p:pic>
      <p:pic>
        <p:nvPicPr>
          <p:cNvPr id="49" name="Рисунок 48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6572264"/>
            <a:ext cx="127546" cy="142876"/>
          </a:xfrm>
          <a:prstGeom prst="rect">
            <a:avLst/>
          </a:prstGeom>
        </p:spPr>
      </p:pic>
      <p:pic>
        <p:nvPicPr>
          <p:cNvPr id="50" name="Рисунок 49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6929454"/>
            <a:ext cx="127546" cy="142876"/>
          </a:xfrm>
          <a:prstGeom prst="rect">
            <a:avLst/>
          </a:prstGeom>
        </p:spPr>
      </p:pic>
      <p:pic>
        <p:nvPicPr>
          <p:cNvPr id="51" name="Рисунок 50" descr="hello_html_793a06f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0" y="7286644"/>
            <a:ext cx="127546" cy="142876"/>
          </a:xfrm>
          <a:prstGeom prst="rect">
            <a:avLst/>
          </a:prstGeom>
        </p:spPr>
      </p:pic>
      <p:pic>
        <p:nvPicPr>
          <p:cNvPr id="52" name="Рисунок 51" descr="image(5)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56" y="-214346"/>
            <a:ext cx="6357982" cy="2543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1" name="Рисунок 10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2" name="Рисунок 11" descr="image(..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20" y="8501090"/>
            <a:ext cx="378180" cy="571472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918" y="0"/>
            <a:ext cx="304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1. Доходная часть бюджета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66" y="428596"/>
            <a:ext cx="6013185" cy="634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Прогнозные данные администрации муниципального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образования Староминский район были положены в основу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формирования доходной базы.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       Доходная база бюджета рассчитывалась исходя из норм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действующего бюджетного и налогового законодательства с учетом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соответствующих изменений и дополнений. </a:t>
            </a:r>
          </a:p>
          <a:p>
            <a:r>
              <a:rPr lang="ru-RU" sz="1400" dirty="0" smtClean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 smtClean="0">
                <a:latin typeface="Bahnschrift Light" pitchFamily="34" charset="0"/>
              </a:rPr>
              <a:t>доходов в тыс. рублей.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 smtClean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 smtClean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На 2021 год безвозмездных поступлений запланировано: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дотаций в размере 93 731,1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субсидии в размере 36 611,0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субвенции в размере 477 054,8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иные межбюджетные трансферты 1 022,0 тыс. рублей</a:t>
            </a:r>
            <a:endParaRPr lang="ru-RU" sz="1400" dirty="0">
              <a:latin typeface="Bahnschrift Light Condensed" pitchFamily="34" charset="0"/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0" y="2285984"/>
          <a:ext cx="6572272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85728" y="6286512"/>
          <a:ext cx="535785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857232" y="2786050"/>
          <a:ext cx="4572000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42" y="642910"/>
            <a:ext cx="5878532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поступлений (94,8 %) в 2021 году запланирована по пяти доходным</a:t>
            </a:r>
          </a:p>
          <a:p>
            <a:r>
              <a:rPr lang="ru-RU" sz="1400" dirty="0" smtClean="0">
                <a:latin typeface="Bahnschrift Light" pitchFamily="34" charset="0"/>
              </a:rPr>
              <a:t>источникам: 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 на доходы физических лиц – 208 255,8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арендная плата за землю– 32 331,4 тыс. рублей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    налогообложения – 23 806,7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доходы от продажи материальных и нематериальных </a:t>
            </a:r>
          </a:p>
          <a:p>
            <a:r>
              <a:rPr lang="ru-RU" sz="1400" dirty="0" smtClean="0">
                <a:latin typeface="Bahnschrift Light" pitchFamily="34" charset="0"/>
              </a:rPr>
              <a:t>    активов– 10 000,0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единый сельскохозяйственный налог – 10 026,6 тыс. рублей</a:t>
            </a:r>
          </a:p>
          <a:p>
            <a:endParaRPr lang="ru-RU" sz="1200" dirty="0" smtClean="0">
              <a:latin typeface="Bahnschrift Light Condensed" pitchFamily="34" charset="0"/>
            </a:endParaRPr>
          </a:p>
          <a:p>
            <a:endParaRPr lang="ru-RU" sz="1200" dirty="0"/>
          </a:p>
        </p:txBody>
      </p:sp>
      <p:pic>
        <p:nvPicPr>
          <p:cNvPr id="7" name="Рисунок 6" descr="i44C2NUOG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8" name="Рисунок 7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11" name="Рисунок 10" descr="147dd882c4e69a97bd877aab943464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12" name="Рисунок 11" descr="i44C2NUO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14" name="Рисунок 13" descr="image(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76" y="8531199"/>
            <a:ext cx="428604" cy="5413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2918" y="6072198"/>
            <a:ext cx="5046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По традиции, предоставляем данные о доходах бюджета</a:t>
            </a:r>
          </a:p>
          <a:p>
            <a:r>
              <a:rPr lang="ru-RU" sz="1400" dirty="0" smtClean="0">
                <a:latin typeface="Bahnschrift Light" pitchFamily="34" charset="0"/>
              </a:rPr>
              <a:t>МО Староминский район на душу населения в рублях.</a:t>
            </a:r>
            <a:endParaRPr lang="ru-RU" sz="1400" dirty="0">
              <a:latin typeface="Bahnschrift Light" pitchFamily="34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1285860" y="6572264"/>
          <a:ext cx="5143536" cy="2119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90" y="2714611"/>
          <a:ext cx="6215083" cy="5139020"/>
        </p:xfrm>
        <a:graphic>
          <a:graphicData uri="http://schemas.openxmlformats.org/drawingml/2006/table">
            <a:tbl>
              <a:tblPr/>
              <a:tblGrid>
                <a:gridCol w="2935238"/>
                <a:gridCol w="1065290"/>
                <a:gridCol w="1093064"/>
                <a:gridCol w="1121491"/>
              </a:tblGrid>
              <a:tr h="642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20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908 418,9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890 923,7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864 826,3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125 284,3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87 745,4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88 157,9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91,1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10 900,9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180,6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281,4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679,1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549,9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700,2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497,6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250,1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22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003,9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622 490,7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608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843,8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588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892,6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31 104,9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485,2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878,3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61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034,1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62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051,4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878,3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642,0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31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393,2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65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030,2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994,2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2 606,7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606,7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747,2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18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116,9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06300" y="2071670"/>
            <a:ext cx="4908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2. Расходы бюджета МО Староминский район</a:t>
            </a:r>
            <a:endParaRPr lang="ru-RU" sz="2400" dirty="0">
              <a:latin typeface="Bahnschrift Light Condensed" pitchFamily="34" charset="0"/>
            </a:endParaRPr>
          </a:p>
        </p:txBody>
      </p:sp>
      <p:pic>
        <p:nvPicPr>
          <p:cNvPr id="11" name="Рисунок 10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12" name="Рисунок 11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15" name="Рисунок 1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16" name="Рисунок 15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7" name="Рисунок 1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18" name="Рисунок 17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142844"/>
            <a:ext cx="634660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Необходимо иметь в виду, что общий объем</a:t>
            </a:r>
          </a:p>
          <a:p>
            <a:r>
              <a:rPr lang="ru-RU" sz="1400" dirty="0" smtClean="0">
                <a:latin typeface="Bahnschrift Light" pitchFamily="34" charset="0"/>
              </a:rPr>
              <a:t> безвозмездных поступлений запланирован в соответствии с</a:t>
            </a:r>
          </a:p>
          <a:p>
            <a:r>
              <a:rPr lang="ru-RU" sz="1400" dirty="0" smtClean="0">
                <a:latin typeface="Bahnschrift Light" pitchFamily="34" charset="0"/>
              </a:rPr>
              <a:t>показателями, предусмотренными проектом закона Краснодарского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края «О краевом  бюджете на 2021 год и на плановый период 2022 и </a:t>
            </a:r>
          </a:p>
          <a:p>
            <a:r>
              <a:rPr lang="ru-RU" sz="1400" dirty="0" smtClean="0">
                <a:latin typeface="Bahnschrift Light" pitchFamily="34" charset="0"/>
              </a:rPr>
              <a:t>2023 годов» и проектами решений Советов сельских поселений </a:t>
            </a:r>
          </a:p>
          <a:p>
            <a:r>
              <a:rPr lang="ru-RU" sz="1400" dirty="0" smtClean="0">
                <a:latin typeface="Bahnschrift Light" pitchFamily="34" charset="0"/>
              </a:rPr>
              <a:t>Староминского района «О бюджете сельского поселения Староминского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района на 2021 год».</a:t>
            </a:r>
            <a:endParaRPr lang="ru-RU" sz="1400" strike="sngStrike" dirty="0"/>
          </a:p>
        </p:txBody>
      </p:sp>
      <p:pic>
        <p:nvPicPr>
          <p:cNvPr id="20" name="Рисунок 19" descr="image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007" y="8548688"/>
            <a:ext cx="381703" cy="5239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14290" y="8001024"/>
            <a:ext cx="54024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 smtClean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 smtClean="0">
                <a:latin typeface="Bahnschrift Light" pitchFamily="34" charset="0"/>
              </a:rPr>
              <a:t>классификации.</a:t>
            </a:r>
            <a:endParaRPr lang="ru-RU" sz="14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7" name="Рисунок 6" descr="147dd882c4e69a97bd877aab943464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52" y="8539192"/>
            <a:ext cx="342333" cy="5334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04" y="500034"/>
            <a:ext cx="52870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 smtClean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 smtClean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образование. </a:t>
            </a:r>
          </a:p>
          <a:p>
            <a:endParaRPr lang="ru-RU" sz="1600" dirty="0" smtClean="0">
              <a:latin typeface="Bahnschrift Light" pitchFamily="34" charset="0"/>
            </a:endParaRPr>
          </a:p>
          <a:p>
            <a:r>
              <a:rPr lang="ru-RU" sz="1600" dirty="0" smtClean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68% от общих расходов.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928934" y="285720"/>
          <a:ext cx="4286256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714356" y="5786446"/>
          <a:ext cx="6143644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57166" y="5733644"/>
            <a:ext cx="4690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 dirty="0" smtClean="0">
                <a:latin typeface="Bahnschrift Light" pitchFamily="34" charset="0"/>
              </a:rPr>
              <a:t>в структуре ниже.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28604" y="2295583"/>
            <a:ext cx="6045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142852" y="2357422"/>
          <a:ext cx="6715148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3" name="Рисунок 12" descr="image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722" y="8471324"/>
            <a:ext cx="424426" cy="6012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8" y="661546"/>
            <a:ext cx="5809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по муниципальным программам         (тыс. рублей)</a:t>
            </a:r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1071538"/>
          <a:ext cx="6215106" cy="66846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"/>
                <a:gridCol w="5072098"/>
                <a:gridCol w="785818"/>
              </a:tblGrid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№ 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Bahnschrift Light" pitchFamily="34" charset="0"/>
                        </a:rPr>
                        <a:t>Наименование муниципальной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программы муниципального образования 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atin typeface="Bahnschrift Light" pitchFamily="34" charset="0"/>
                        </a:rPr>
                        <a:t>Староминский район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Bahnschrift Light" pitchFamily="34" charset="0"/>
                        </a:rPr>
                        <a:t>2021 год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500,0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2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образования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591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077,5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Социальная поддержка граждан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44 969,0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Дети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17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339,5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15 201,1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150,0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Обеспечение безопасности населения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10 900,9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8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культуры Староминского района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42 687,8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9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физической культуры и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спорта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26 414,0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Молодежь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7 143,1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гражданского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общества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300,0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90490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12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Обеспечение жильем молодых семей в муниципальном образовании Староминский район в рамках реализации мероприятия по обеспечению жильем молодых семей государственной программы Российской Федерации «Обеспечение доступным и комфортным жильем и коммунальными услугами граждан Российской Федерации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680,7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3628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05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2 869,4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Содержание, ремонт и реконструкция жилищного фонда муниципального образования Староминский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247,6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Информационное общество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5 500,0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сельского хозяйства и регулирования рынков сельскохозяйственной продукции, сырья и продовольствия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6 571,0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водопроводно-канализационного хозяйства на территории Староминского района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250,0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6" name="Рисунок 5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805" y="8501090"/>
            <a:ext cx="351675" cy="571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14488" y="428596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3. Муниципальный долг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66" y="857224"/>
            <a:ext cx="638347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образованием.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783" y="2428860"/>
            <a:ext cx="64572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 smtClean="0">
                <a:latin typeface="Bahnschrift Light" pitchFamily="34" charset="0"/>
              </a:rPr>
            </a:br>
            <a:r>
              <a:rPr lang="ru-RU" sz="1600" dirty="0" smtClean="0">
                <a:latin typeface="Bahnschrift Light" pitchFamily="34" charset="0"/>
              </a:rPr>
              <a:t>муниципального долга МО Староминский район на 1 января</a:t>
            </a:r>
          </a:p>
          <a:p>
            <a:r>
              <a:rPr lang="ru-RU" sz="1600" dirty="0" smtClean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 smtClean="0">
                <a:latin typeface="Bahnschrift Light" pitchFamily="34" charset="0"/>
              </a:rPr>
              <a:t>МО Староминский район (без учета безвозмездных поступлений)</a:t>
            </a:r>
          </a:p>
          <a:p>
            <a:r>
              <a:rPr lang="ru-RU" sz="1600" dirty="0" smtClean="0">
                <a:latin typeface="Bahnschrift Light" pitchFamily="34" charset="0"/>
              </a:rPr>
              <a:t> на 2021-2023 год.</a:t>
            </a: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85860" y="5929322"/>
          <a:ext cx="5000660" cy="271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-500090" y="3214678"/>
          <a:ext cx="735809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701</Words>
  <PresentationFormat>Экран (4:3)</PresentationFormat>
  <Paragraphs>232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Головань</cp:lastModifiedBy>
  <cp:revision>180</cp:revision>
  <dcterms:created xsi:type="dcterms:W3CDTF">2019-12-06T06:15:23Z</dcterms:created>
  <dcterms:modified xsi:type="dcterms:W3CDTF">2020-12-14T06:04:53Z</dcterms:modified>
</cp:coreProperties>
</file>