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587" autoAdjust="0"/>
    <p:restoredTop sz="94203" autoAdjust="0"/>
  </p:normalViewPr>
  <p:slideViewPr>
    <p:cSldViewPr>
      <p:cViewPr>
        <p:scale>
          <a:sx n="80" d="100"/>
          <a:sy n="80" d="100"/>
        </p:scale>
        <p:origin x="-2466" y="-1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897058477169912"/>
          <c:y val="5.0142099191624732E-2"/>
          <c:w val="0.72776926778998563"/>
          <c:h val="0.51480035404557545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dLbls>
            <c:txPr>
              <a:bodyPr/>
              <a:lstStyle/>
              <a:p>
                <a:pPr>
                  <a:defRPr sz="12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334000</c:v>
                </c:pt>
                <c:pt idx="1">
                  <c:v>328970.2</c:v>
                </c:pt>
                <c:pt idx="2">
                  <c:v>338809.2</c:v>
                </c:pt>
              </c:numCache>
            </c:numRef>
          </c:val>
          <c:bubble3D val="1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dLbls>
            <c:txPr>
              <a:bodyPr/>
              <a:lstStyle/>
              <a:p>
                <a:pPr>
                  <a:defRPr sz="12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644975.6</c:v>
                </c:pt>
                <c:pt idx="1">
                  <c:v>612401.19999999902</c:v>
                </c:pt>
                <c:pt idx="2">
                  <c:v>573552</c:v>
                </c:pt>
              </c:numCache>
            </c:numRef>
          </c:val>
          <c:bubble3D val="1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Итого</c:v>
                </c:pt>
              </c:strCache>
            </c:strRef>
          </c:tx>
          <c:dLbls>
            <c:txPr>
              <a:bodyPr/>
              <a:lstStyle/>
              <a:p>
                <a:pPr>
                  <a:defRPr sz="12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Лист1!$D$2:$D$4</c:f>
              <c:numCache>
                <c:formatCode>#,##0.0</c:formatCode>
                <c:ptCount val="3"/>
                <c:pt idx="0">
                  <c:v>978975.6</c:v>
                </c:pt>
                <c:pt idx="1">
                  <c:v>941371.39999999944</c:v>
                </c:pt>
                <c:pt idx="2">
                  <c:v>912361.2</c:v>
                </c:pt>
              </c:numCache>
            </c:numRef>
          </c:val>
          <c:bubble3D val="1"/>
        </c:ser>
        <c:dLbls>
          <c:showVal val="1"/>
        </c:dLbls>
        <c:gapWidth val="75"/>
        <c:axId val="124857728"/>
        <c:axId val="124875904"/>
      </c:barChart>
      <c:catAx>
        <c:axId val="124857728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600">
                <a:latin typeface="Bahnschrift Light" pitchFamily="34" charset="0"/>
              </a:defRPr>
            </a:pPr>
            <a:endParaRPr lang="ru-RU"/>
          </a:p>
        </c:txPr>
        <c:crossAx val="124875904"/>
        <c:crosses val="autoZero"/>
        <c:auto val="1"/>
        <c:lblAlgn val="ctr"/>
        <c:lblOffset val="100"/>
      </c:catAx>
      <c:valAx>
        <c:axId val="124875904"/>
        <c:scaling>
          <c:orientation val="minMax"/>
        </c:scaling>
        <c:axPos val="b"/>
        <c:numFmt formatCode="#,##0.0" sourceLinked="1"/>
        <c:majorTickMark val="none"/>
        <c:tickLblPos val="nextTo"/>
        <c:txPr>
          <a:bodyPr/>
          <a:lstStyle/>
          <a:p>
            <a:pPr>
              <a:defRPr sz="1400">
                <a:latin typeface="Bahnschrift Light" pitchFamily="34" charset="0"/>
              </a:defRPr>
            </a:pPr>
            <a:endParaRPr lang="ru-RU"/>
          </a:p>
        </c:txPr>
        <c:crossAx val="12485772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5.1932421543113547E-2"/>
          <c:y val="0.73448418322294795"/>
          <c:w val="0.89999987827649652"/>
          <c:h val="9.734882563069279E-2"/>
        </c:manualLayout>
      </c:layout>
      <c:txPr>
        <a:bodyPr/>
        <a:lstStyle/>
        <a:p>
          <a:pPr>
            <a:defRPr sz="1200">
              <a:latin typeface="Bahnschrift Light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>
        <c:manualLayout>
          <c:xMode val="edge"/>
          <c:yMode val="edge"/>
          <c:x val="0.39955280569631563"/>
          <c:y val="0.15814544912504053"/>
        </c:manualLayout>
      </c:layout>
      <c:txPr>
        <a:bodyPr/>
        <a:lstStyle/>
        <a:p>
          <a:pPr>
            <a:defRPr sz="1800">
              <a:latin typeface="Bahnschrift Light" pitchFamily="34" charset="0"/>
            </a:defRPr>
          </a:pPr>
          <a:endParaRPr lang="ru-RU"/>
        </a:p>
      </c:txPr>
    </c:title>
    <c:plotArea>
      <c:layout>
        <c:manualLayout>
          <c:layoutTarget val="inner"/>
          <c:xMode val="edge"/>
          <c:yMode val="edge"/>
          <c:x val="1.9364110604066969E-3"/>
          <c:y val="0.21688358758265541"/>
          <c:w val="0.44440622726689039"/>
          <c:h val="0.7999312090804016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dPt>
            <c:idx val="0"/>
            <c:explosion val="12"/>
          </c:dPt>
          <c:dPt>
            <c:idx val="1"/>
            <c:explosion val="10"/>
          </c:dPt>
          <c:dPt>
            <c:idx val="2"/>
            <c:explosion val="14"/>
          </c:dPt>
          <c:dLbls>
            <c:showPercent val="1"/>
          </c:dLbls>
          <c:cat>
            <c:strRef>
              <c:f>Лист1!$A$2:$A$4</c:f>
              <c:strCache>
                <c:ptCount val="3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0.14950000000000008</c:v>
                </c:pt>
                <c:pt idx="1">
                  <c:v>8.4100000000000022E-2</c:v>
                </c:pt>
                <c:pt idx="2">
                  <c:v>0.74000000000000032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7244043786220222"/>
          <c:y val="0.37829363280803679"/>
          <c:w val="0.25959517343710625"/>
          <c:h val="0.40007210940047838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>
        <c:manualLayout>
          <c:xMode val="edge"/>
          <c:yMode val="edge"/>
          <c:x val="0.2033888888888889"/>
          <c:y val="4.5356246862415781E-2"/>
        </c:manualLayout>
      </c:layout>
      <c:txPr>
        <a:bodyPr/>
        <a:lstStyle/>
        <a:p>
          <a:pPr algn="r">
            <a:defRPr sz="1400">
              <a:latin typeface="Bahnschrift Light" pitchFamily="34" charset="0"/>
            </a:defRPr>
          </a:pPr>
          <a:endParaRPr lang="ru-RU"/>
        </a:p>
      </c:txPr>
    </c:title>
    <c:plotArea>
      <c:layout>
        <c:manualLayout>
          <c:layoutTarget val="inner"/>
          <c:xMode val="edge"/>
          <c:yMode val="edge"/>
          <c:x val="3.25702099737534E-2"/>
          <c:y val="0.20721777448373721"/>
          <c:w val="0.48865813648293965"/>
          <c:h val="0.732987204724409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Основная сумма поступлений налоговых и неналоговых доходов</c:v>
                </c:pt>
              </c:strCache>
            </c:strRef>
          </c:tx>
          <c:explosion val="40"/>
          <c:dPt>
            <c:idx val="0"/>
            <c:spPr>
              <a:solidFill>
                <a:schemeClr val="accent3"/>
              </a:solidFill>
              <a:ln w="25400" cap="flat" cmpd="sng" algn="ctr">
                <a:solidFill>
                  <a:schemeClr val="accent3">
                    <a:shade val="50000"/>
                  </a:schemeClr>
                </a:solidFill>
                <a:prstDash val="solid"/>
              </a:ln>
              <a:effectLst/>
            </c:spPr>
          </c:dPt>
          <c:dPt>
            <c:idx val="1"/>
            <c:explosion val="0"/>
          </c:dPt>
          <c:dPt>
            <c:idx val="2"/>
            <c:spPr>
              <a:solidFill>
                <a:schemeClr val="accent1"/>
              </a:solidFill>
              <a:ln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:ln>
              <a:effectLst/>
            </c:spPr>
          </c:dPt>
          <c:dPt>
            <c:idx val="3"/>
            <c:explosion val="0"/>
          </c:dPt>
          <c:dPt>
            <c:idx val="4"/>
            <c:spPr>
              <a:solidFill>
                <a:schemeClr val="accent6"/>
              </a:solidFill>
              <a:ln w="25400" cap="flat" cmpd="sng" algn="ctr">
                <a:solidFill>
                  <a:schemeClr val="accent6">
                    <a:shade val="50000"/>
                  </a:schemeClr>
                </a:solidFill>
                <a:prstDash val="solid"/>
              </a:ln>
              <a:effectLst/>
            </c:spPr>
          </c:dPt>
          <c:dLbls>
            <c:dLbl>
              <c:idx val="0"/>
              <c:layout>
                <c:manualLayout>
                  <c:x val="-7.7777777777777779E-2"/>
                  <c:y val="-9.7709908002659565E-2"/>
                </c:manualLayout>
              </c:layout>
              <c:showPercent val="1"/>
            </c:dLbl>
            <c:dLbl>
              <c:idx val="1"/>
              <c:layout>
                <c:manualLayout>
                  <c:x val="-0.10000000000000003"/>
                  <c:y val="-8.1424923335549886E-3"/>
                </c:manualLayout>
              </c:layout>
              <c:showPercent val="1"/>
            </c:dLbl>
            <c:dLbl>
              <c:idx val="2"/>
              <c:layout>
                <c:manualLayout>
                  <c:x val="-6.1111111111111123E-2"/>
                  <c:y val="-0.10416666666666693"/>
                </c:manualLayout>
              </c:layout>
              <c:showPercent val="1"/>
            </c:dLbl>
            <c:dLbl>
              <c:idx val="3"/>
              <c:layout>
                <c:manualLayout>
                  <c:x val="-2.777777777777795E-2"/>
                  <c:y val="-0.1125"/>
                </c:manualLayout>
              </c:layout>
              <c:showPercent val="1"/>
            </c:dLbl>
            <c:dLbl>
              <c:idx val="4"/>
              <c:layout>
                <c:manualLayout>
                  <c:x val="-8.3333333333333367E-3"/>
                  <c:y val="-0.13333333333333341"/>
                </c:manualLayout>
              </c:layout>
              <c:showPercent val="1"/>
            </c:dLbl>
            <c:showPercent val="1"/>
            <c:showLeaderLines val="1"/>
          </c:dLbls>
          <c:cat>
            <c:strRef>
              <c:f>Лист1!$A$2:$A$6</c:f>
              <c:strCache>
                <c:ptCount val="5"/>
                <c:pt idx="0">
                  <c:v>Налог на доходы физ. лиц</c:v>
                </c:pt>
                <c:pt idx="1">
                  <c:v>Арендная плата за землю</c:v>
                </c:pt>
                <c:pt idx="2">
                  <c:v>Упрощенная система налогооблажения</c:v>
                </c:pt>
                <c:pt idx="3">
                  <c:v>Продажа активов</c:v>
                </c:pt>
                <c:pt idx="4">
                  <c:v>Сельскохозяйственный налог</c:v>
                </c:pt>
              </c:strCache>
            </c:strRef>
          </c:cat>
          <c:val>
            <c:numRef>
              <c:f>Лист1!$B$2:$B$6</c:f>
              <c:numCache>
                <c:formatCode>0.00%</c:formatCode>
                <c:ptCount val="5"/>
                <c:pt idx="0">
                  <c:v>0.65600000000000036</c:v>
                </c:pt>
                <c:pt idx="1">
                  <c:v>8.1000000000000003E-2</c:v>
                </c:pt>
                <c:pt idx="2">
                  <c:v>0.127</c:v>
                </c:pt>
                <c:pt idx="3">
                  <c:v>1.4E-2</c:v>
                </c:pt>
                <c:pt idx="4">
                  <c:v>3.5999999999999997E-2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1490966754155765"/>
          <c:y val="0.2099773622047244"/>
          <c:w val="0.4850903324584428"/>
          <c:h val="0.75008661417322864"/>
        </c:manualLayout>
      </c:layout>
      <c:txPr>
        <a:bodyPr/>
        <a:lstStyle/>
        <a:p>
          <a:pPr>
            <a:defRPr sz="1400">
              <a:latin typeface="Bahnschrift Light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1.2545843948598785E-3"/>
          <c:y val="0"/>
          <c:w val="0.94567939254240874"/>
          <c:h val="0.6893020639775465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/>
            </a:solidFill>
            <a:ln w="25400" cap="flat" cmpd="sng" algn="ctr">
              <a:solidFill>
                <a:schemeClr val="accent3">
                  <a:shade val="50000"/>
                </a:schemeClr>
              </a:solidFill>
              <a:prstDash val="solid"/>
            </a:ln>
            <a:effectLst/>
          </c:spPr>
          <c:dLbls>
            <c:txPr>
              <a:bodyPr/>
              <a:lstStyle/>
              <a:p>
                <a:pPr>
                  <a:defRPr sz="12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Лист1!$A$2:$A$8</c:f>
              <c:strCache>
                <c:ptCount val="7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2020 год</c:v>
                </c:pt>
                <c:pt idx="4">
                  <c:v>2021 год</c:v>
                </c:pt>
                <c:pt idx="5">
                  <c:v>2022 год</c:v>
                </c:pt>
                <c:pt idx="6">
                  <c:v>2023 год</c:v>
                </c:pt>
              </c:strCache>
            </c:strRef>
          </c:cat>
          <c:val>
            <c:numRef>
              <c:f>Лист1!$B$2:$B$8</c:f>
              <c:numCache>
                <c:formatCode>#,##0.0</c:formatCode>
                <c:ptCount val="7"/>
                <c:pt idx="0">
                  <c:v>25046.2</c:v>
                </c:pt>
                <c:pt idx="1">
                  <c:v>21351.200000000001</c:v>
                </c:pt>
                <c:pt idx="2">
                  <c:v>18869.2</c:v>
                </c:pt>
                <c:pt idx="3">
                  <c:v>20861.7</c:v>
                </c:pt>
                <c:pt idx="4">
                  <c:v>22319.8</c:v>
                </c:pt>
                <c:pt idx="5">
                  <c:v>21890</c:v>
                </c:pt>
                <c:pt idx="6">
                  <c:v>21248.799999999996</c:v>
                </c:pt>
              </c:numCache>
            </c:numRef>
          </c:val>
        </c:ser>
        <c:dLbls>
          <c:showVal val="1"/>
        </c:dLbls>
        <c:overlap val="-25"/>
        <c:axId val="100169216"/>
        <c:axId val="100170752"/>
      </c:barChart>
      <c:catAx>
        <c:axId val="10016921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>
                <a:latin typeface="Bahnschrift Light" pitchFamily="34" charset="0"/>
              </a:defRPr>
            </a:pPr>
            <a:endParaRPr lang="ru-RU"/>
          </a:p>
        </c:txPr>
        <c:crossAx val="100170752"/>
        <c:crosses val="autoZero"/>
        <c:auto val="1"/>
        <c:lblAlgn val="ctr"/>
        <c:lblOffset val="100"/>
      </c:catAx>
      <c:valAx>
        <c:axId val="100170752"/>
        <c:scaling>
          <c:orientation val="minMax"/>
        </c:scaling>
        <c:delete val="1"/>
        <c:axPos val="l"/>
        <c:numFmt formatCode="#,##0.0" sourceLinked="1"/>
        <c:majorTickMark val="none"/>
        <c:tickLblPos val="nextTo"/>
        <c:crossAx val="10016921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5026937261796827"/>
          <c:y val="3.5502580326063626E-2"/>
          <c:w val="0.43787489063867158"/>
          <c:h val="0.656812335958005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3"/>
              </a:solidFill>
              <a:ln w="25400" cap="flat" cmpd="sng" algn="ctr">
                <a:solidFill>
                  <a:schemeClr val="accent3">
                    <a:shade val="50000"/>
                  </a:schemeClr>
                </a:solidFill>
                <a:prstDash val="solid"/>
              </a:ln>
              <a:effectLst/>
            </c:spPr>
          </c:dPt>
          <c:dPt>
            <c:idx val="1"/>
            <c:spPr>
              <a:solidFill>
                <a:schemeClr val="accent6"/>
              </a:solidFill>
              <a:ln w="25400" cap="flat" cmpd="sng" algn="ctr">
                <a:solidFill>
                  <a:schemeClr val="accent6">
                    <a:shade val="50000"/>
                  </a:schemeClr>
                </a:solidFill>
                <a:prstDash val="solid"/>
              </a:ln>
              <a:effectLst/>
            </c:spPr>
          </c:dPt>
          <c:cat>
            <c:strRef>
              <c:f>Лист1!$A$2:$A$3</c:f>
              <c:strCache>
                <c:ptCount val="2"/>
                <c:pt idx="0">
                  <c:v>Образование</c:v>
                </c:pt>
                <c:pt idx="1">
                  <c:v>Остальное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643004.4</c:v>
                </c:pt>
                <c:pt idx="1">
                  <c:v>333840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1246362972813397"/>
          <c:y val="9.9078921582351168E-2"/>
          <c:w val="0.40161063641555705"/>
          <c:h val="0.53536119898840018"/>
        </c:manualLayout>
      </c:layout>
      <c:txPr>
        <a:bodyPr/>
        <a:lstStyle/>
        <a:p>
          <a:pPr>
            <a:defRPr sz="1200">
              <a:latin typeface="Bahnschrift Light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8510008066873671"/>
          <c:y val="0.18485433070866175"/>
          <c:w val="0.30518760527139932"/>
          <c:h val="0.6151456692913386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6"/>
          <c:cat>
            <c:strRef>
              <c:f>Лист1!$A$2:$A$12</c:f>
              <c:strCache>
                <c:ptCount val="11"/>
                <c:pt idx="0">
                  <c:v>СМИ</c:v>
                </c:pt>
                <c:pt idx="1">
                  <c:v>Нац. экономика</c:v>
                </c:pt>
                <c:pt idx="2">
                  <c:v>Жилищно-коммунальное хозяйство</c:v>
                </c:pt>
                <c:pt idx="3">
                  <c:v>Общегосударственные вопросы</c:v>
                </c:pt>
                <c:pt idx="4">
                  <c:v>Нац. оборона</c:v>
                </c:pt>
                <c:pt idx="5">
                  <c:v>Нац. безопасность </c:v>
                </c:pt>
                <c:pt idx="6">
                  <c:v>Межбюджетные трансферты</c:v>
                </c:pt>
                <c:pt idx="7">
                  <c:v>Обслуживание долга</c:v>
                </c:pt>
                <c:pt idx="8">
                  <c:v>Культура</c:v>
                </c:pt>
                <c:pt idx="9">
                  <c:v>Соц. политика </c:v>
                </c:pt>
                <c:pt idx="10">
                  <c:v>Спорт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1067.5999999999999</c:v>
                </c:pt>
                <c:pt idx="1">
                  <c:v>11207.8</c:v>
                </c:pt>
                <c:pt idx="2">
                  <c:v>21456.7</c:v>
                </c:pt>
                <c:pt idx="3">
                  <c:v>124508.9</c:v>
                </c:pt>
                <c:pt idx="4">
                  <c:v>431</c:v>
                </c:pt>
                <c:pt idx="5">
                  <c:v>13962.6</c:v>
                </c:pt>
                <c:pt idx="6">
                  <c:v>7000</c:v>
                </c:pt>
                <c:pt idx="7">
                  <c:v>4835.5</c:v>
                </c:pt>
                <c:pt idx="8">
                  <c:v>33912.800000000003</c:v>
                </c:pt>
                <c:pt idx="9">
                  <c:v>61185.3</c:v>
                </c:pt>
                <c:pt idx="10">
                  <c:v>54271.4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7519387516594458"/>
          <c:y val="8.5452427821522306E-2"/>
          <c:w val="0.49987076074069553"/>
          <c:h val="0.87644914698162735"/>
        </c:manualLayout>
      </c:layout>
      <c:txPr>
        <a:bodyPr/>
        <a:lstStyle/>
        <a:p>
          <a:pPr>
            <a:defRPr sz="1200">
              <a:latin typeface="Bahnschrift Light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dLbls>
            <c:txPr>
              <a:bodyPr/>
              <a:lstStyle/>
              <a:p>
                <a:pPr>
                  <a:defRPr sz="14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643004.4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Дошкольное образование</c:v>
                </c:pt>
              </c:strCache>
            </c:strRef>
          </c:tx>
          <c:spPr>
            <a:solidFill>
              <a:schemeClr val="accent1"/>
            </a:solidFill>
            <a:ln w="25400" cap="flat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/>
          </c:spPr>
          <c:dLbls>
            <c:txPr>
              <a:bodyPr/>
              <a:lstStyle/>
              <a:p>
                <a:pPr>
                  <a:defRPr sz="14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247013.4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Общее образование</c:v>
                </c:pt>
              </c:strCache>
            </c:strRef>
          </c:tx>
          <c:dLbls>
            <c:txPr>
              <a:bodyPr/>
              <a:lstStyle/>
              <a:p>
                <a:pPr>
                  <a:defRPr sz="14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313491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Доп. образование детей</c:v>
                </c:pt>
              </c:strCache>
            </c:strRef>
          </c:tx>
          <c:dLbls>
            <c:txPr>
              <a:bodyPr/>
              <a:lstStyle/>
              <a:p>
                <a:pPr>
                  <a:defRPr sz="14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33469.5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Молодежная политика</c:v>
                </c:pt>
              </c:strCache>
            </c:strRef>
          </c:tx>
          <c:dLbls>
            <c:txPr>
              <a:bodyPr/>
              <a:lstStyle/>
              <a:p>
                <a:pPr>
                  <a:defRPr sz="14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6279.4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Другие вопросы</c:v>
                </c:pt>
              </c:strCache>
            </c:strRef>
          </c:tx>
          <c:dLbls>
            <c:txPr>
              <a:bodyPr/>
              <a:lstStyle/>
              <a:p>
                <a:pPr>
                  <a:defRPr sz="14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Лист1!$G$2</c:f>
              <c:numCache>
                <c:formatCode>General</c:formatCode>
                <c:ptCount val="1"/>
                <c:pt idx="0">
                  <c:v>42751.1</c:v>
                </c:pt>
              </c:numCache>
            </c:numRef>
          </c:val>
        </c:ser>
        <c:dLbls>
          <c:showVal val="1"/>
        </c:dLbls>
        <c:overlap val="-25"/>
        <c:axId val="166044800"/>
        <c:axId val="166046336"/>
      </c:barChart>
      <c:catAx>
        <c:axId val="166044800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600" b="1">
                <a:latin typeface="Bahnschrift Light" pitchFamily="34" charset="0"/>
              </a:defRPr>
            </a:pPr>
            <a:endParaRPr lang="ru-RU"/>
          </a:p>
        </c:txPr>
        <c:crossAx val="166046336"/>
        <c:crosses val="autoZero"/>
        <c:auto val="1"/>
        <c:lblAlgn val="ctr"/>
        <c:lblOffset val="100"/>
      </c:catAx>
      <c:valAx>
        <c:axId val="166046336"/>
        <c:scaling>
          <c:orientation val="minMax"/>
        </c:scaling>
        <c:delete val="1"/>
        <c:axPos val="l"/>
        <c:numFmt formatCode="General" sourceLinked="1"/>
        <c:tickLblPos val="nextTo"/>
        <c:crossAx val="166044800"/>
        <c:crosses val="autoZero"/>
        <c:crossBetween val="between"/>
      </c:valAx>
      <c:spPr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c:spPr>
    </c:plotArea>
    <c:legend>
      <c:legendPos val="t"/>
      <c:layout>
        <c:manualLayout>
          <c:xMode val="edge"/>
          <c:yMode val="edge"/>
          <c:x val="8.3482300017810498E-2"/>
          <c:y val="9.512482697203839E-2"/>
          <c:w val="0.83114415348701265"/>
          <c:h val="0.27037466364133611"/>
        </c:manualLayout>
      </c:layout>
      <c:txPr>
        <a:bodyPr/>
        <a:lstStyle/>
        <a:p>
          <a:pPr>
            <a:defRPr sz="1600">
              <a:latin typeface="Bahnschrift Light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Структура муниципального долга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Общая сумма долга</c:v>
                </c:pt>
              </c:strCache>
            </c:strRef>
          </c:tx>
          <c:dLbls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49578</c:v>
                </c:pt>
                <c:pt idx="1">
                  <c:v>49578</c:v>
                </c:pt>
                <c:pt idx="2">
                  <c:v>49578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Кредиты кредитных организаций</c:v>
                </c:pt>
              </c:strCache>
            </c:strRef>
          </c:tx>
          <c:dLbls>
            <c:dLbl>
              <c:idx val="0"/>
              <c:layout>
                <c:manualLayout>
                  <c:x val="1.5237988585506712E-2"/>
                  <c:y val="1.4035154931901868E-2"/>
                </c:manualLayout>
              </c:layout>
              <c:showVal val="1"/>
            </c:dLbl>
            <c:dLbl>
              <c:idx val="1"/>
              <c:layout>
                <c:manualLayout>
                  <c:x val="1.5237988585506712E-2"/>
                  <c:y val="1.4035154931901868E-2"/>
                </c:manualLayout>
              </c:layout>
              <c:showVal val="1"/>
            </c:dLbl>
            <c:dLbl>
              <c:idx val="2"/>
              <c:layout>
                <c:manualLayout>
                  <c:x val="1.5237788611903245E-2"/>
                  <c:y val="1.4035154931901868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49578</c:v>
                </c:pt>
                <c:pt idx="1">
                  <c:v>49578</c:v>
                </c:pt>
                <c:pt idx="2">
                  <c:v>49578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Бюджетные кредиты</c:v>
                </c:pt>
              </c:strCache>
            </c:strRef>
          </c:tx>
          <c:dLbls>
            <c:dLbl>
              <c:idx val="0"/>
              <c:layout>
                <c:manualLayout>
                  <c:x val="1.7777653349757845E-2"/>
                  <c:y val="-9.3567699546012826E-3"/>
                </c:manualLayout>
              </c:layout>
              <c:showVal val="1"/>
            </c:dLbl>
            <c:dLbl>
              <c:idx val="1"/>
              <c:layout>
                <c:manualLayout>
                  <c:x val="1.7777653349757845E-2"/>
                  <c:y val="9.3567699546012826E-3"/>
                </c:manualLayout>
              </c:layout>
              <c:showVal val="1"/>
            </c:dLbl>
            <c:dLbl>
              <c:idx val="2"/>
              <c:layout>
                <c:manualLayout>
                  <c:x val="1.7777653349757845E-2"/>
                  <c:y val="9.3567699546012826E-3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Val val="1"/>
        </c:dLbls>
        <c:overlap val="-25"/>
        <c:axId val="166420864"/>
        <c:axId val="166422400"/>
      </c:barChart>
      <c:catAx>
        <c:axId val="166420864"/>
        <c:scaling>
          <c:orientation val="minMax"/>
        </c:scaling>
        <c:axPos val="b"/>
        <c:numFmt formatCode="General" sourceLinked="1"/>
        <c:majorTickMark val="none"/>
        <c:tickLblPos val="nextTo"/>
        <c:crossAx val="166422400"/>
        <c:crosses val="autoZero"/>
        <c:auto val="1"/>
        <c:lblAlgn val="ctr"/>
        <c:lblOffset val="100"/>
      </c:catAx>
      <c:valAx>
        <c:axId val="166422400"/>
        <c:scaling>
          <c:orientation val="minMax"/>
        </c:scaling>
        <c:delete val="1"/>
        <c:axPos val="l"/>
        <c:numFmt formatCode="General" sourceLinked="1"/>
        <c:tickLblPos val="nextTo"/>
        <c:crossAx val="166420864"/>
        <c:crosses val="autoZero"/>
        <c:crossBetween val="between"/>
      </c:valAx>
    </c:plotArea>
    <c:legend>
      <c:legendPos val="t"/>
      <c:layout/>
    </c:legend>
    <c:plotVisOnly val="1"/>
  </c:chart>
  <c:txPr>
    <a:bodyPr/>
    <a:lstStyle/>
    <a:p>
      <a:pPr>
        <a:defRPr sz="1400">
          <a:latin typeface="Bahnschrift Light" pitchFamily="34" charset="0"/>
        </a:defRPr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1.8985905309666009E-2"/>
          <c:y val="0.18665387139107611"/>
          <c:w val="0.77734711045937432"/>
          <c:h val="0.35148129921259913"/>
        </c:manualLayout>
      </c:layout>
      <c:lineChart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динамика долговой нагрузки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6.903965567151258E-3"/>
                  <c:y val="2.500000000000000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20,2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-1.8985905309666009E-2"/>
                  <c:y val="-6.2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19,68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mtClean="0"/>
                      <a:t>18,87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>
                  <c:v>0.17814400000000005</c:v>
                </c:pt>
                <c:pt idx="1">
                  <c:v>0.1944238900057407</c:v>
                </c:pt>
                <c:pt idx="2">
                  <c:v>0.18660224433025366</c:v>
                </c:pt>
              </c:numCache>
            </c:numRef>
          </c:val>
        </c:ser>
        <c:dLbls>
          <c:showVal val="1"/>
        </c:dLbls>
        <c:marker val="1"/>
        <c:axId val="165975936"/>
        <c:axId val="165977472"/>
      </c:lineChart>
      <c:catAx>
        <c:axId val="165975936"/>
        <c:scaling>
          <c:orientation val="minMax"/>
        </c:scaling>
        <c:axPos val="b"/>
        <c:majorTickMark val="none"/>
        <c:tickLblPos val="nextTo"/>
        <c:crossAx val="165977472"/>
        <c:crosses val="autoZero"/>
        <c:auto val="1"/>
        <c:lblAlgn val="ctr"/>
        <c:lblOffset val="100"/>
      </c:catAx>
      <c:valAx>
        <c:axId val="165977472"/>
        <c:scaling>
          <c:orientation val="minMax"/>
        </c:scaling>
        <c:delete val="1"/>
        <c:axPos val="l"/>
        <c:numFmt formatCode="0.0%" sourceLinked="1"/>
        <c:majorTickMark val="none"/>
        <c:tickLblPos val="nextTo"/>
        <c:crossAx val="16597593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5559255187147768"/>
          <c:y val="0.16666666666666666"/>
          <c:w val="0.44391805482129199"/>
          <c:h val="9.4320538057742778E-2"/>
        </c:manualLayout>
      </c:layout>
    </c:legend>
    <c:plotVisOnly val="1"/>
  </c:chart>
  <c:txPr>
    <a:bodyPr/>
    <a:lstStyle/>
    <a:p>
      <a:pPr>
        <a:defRPr sz="1400">
          <a:latin typeface="Bahnschrift Light" pitchFamily="34" charset="0"/>
        </a:defRPr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CF6C0F-64DD-4FDC-98C7-7A36CF0420DE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732B6D-A4C8-4776-B4FA-D6D2DE2B8DB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32B6D-A4C8-4776-B4FA-D6D2DE2B8DBE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chart" Target="../charts/chart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13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1.jpeg"/><Relationship Id="rId7" Type="http://schemas.openxmlformats.org/officeDocument/2006/relationships/image" Target="../media/image6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8.jpeg"/><Relationship Id="rId4" Type="http://schemas.openxmlformats.org/officeDocument/2006/relationships/image" Target="../media/image9.jpeg"/><Relationship Id="rId9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9.jpeg"/><Relationship Id="rId7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7.jpeg"/><Relationship Id="rId10" Type="http://schemas.openxmlformats.org/officeDocument/2006/relationships/chart" Target="../charts/chart7.xml"/><Relationship Id="rId4" Type="http://schemas.openxmlformats.org/officeDocument/2006/relationships/image" Target="../media/image8.jpeg"/><Relationship Id="rId9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image" Target="../media/image8.jpeg"/><Relationship Id="rId7" Type="http://schemas.openxmlformats.org/officeDocument/2006/relationships/image" Target="../media/image1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9" Type="http://schemas.openxmlformats.org/officeDocument/2006/relationships/chart" Target="../charts/char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New Project(4)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6858000" cy="9144000"/>
          </a:xfrm>
        </p:spPr>
      </p:pic>
      <p:pic>
        <p:nvPicPr>
          <p:cNvPr id="4" name="Рисунок 3" descr="Староминский район бюджет на 2021-2023 годы (проект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8895" y="1071538"/>
            <a:ext cx="4179105" cy="7429520"/>
          </a:xfrm>
          <a:prstGeom prst="rect">
            <a:avLst/>
          </a:prstGeom>
        </p:spPr>
      </p:pic>
      <p:pic>
        <p:nvPicPr>
          <p:cNvPr id="5" name="Рисунок 4" descr="Староминский район бюджет на 2021-2023 годы (проект)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4620" y="642912"/>
            <a:ext cx="4143379" cy="78502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43182" y="1135631"/>
            <a:ext cx="4214818" cy="529375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sz="4600" b="1" dirty="0" err="1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Староминский</a:t>
            </a:r>
            <a:r>
              <a:rPr lang="ru-RU" sz="4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 </a:t>
            </a:r>
          </a:p>
          <a:p>
            <a:pPr algn="ctr"/>
            <a:r>
              <a:rPr lang="ru-RU" sz="4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 на 2022-2024 </a:t>
            </a:r>
          </a:p>
          <a:p>
            <a:pPr algn="ctr"/>
            <a:r>
              <a:rPr lang="ru-RU" sz="4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годы (проект)</a:t>
            </a:r>
            <a:endParaRPr lang="ru-RU" sz="4600" b="1" dirty="0">
              <a:ln>
                <a:solidFill>
                  <a:schemeClr val="tx1"/>
                </a:solidFill>
              </a:ln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ew Projec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858000" cy="9144000"/>
          </a:xfrm>
        </p:spPr>
      </p:pic>
      <p:pic>
        <p:nvPicPr>
          <p:cNvPr id="6" name="Рисунок 5" descr="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934" y="214282"/>
            <a:ext cx="1209675" cy="1428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86256" y="642910"/>
            <a:ext cx="20152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Bahnschrift Light Condensed" pitchFamily="34" charset="0"/>
              </a:rPr>
              <a:t>Уважаемые жители</a:t>
            </a:r>
            <a:br>
              <a:rPr lang="ru-RU" dirty="0" smtClean="0">
                <a:latin typeface="Bahnschrift Light Condensed" pitchFamily="34" charset="0"/>
              </a:rPr>
            </a:br>
            <a:r>
              <a:rPr lang="ru-RU" dirty="0" smtClean="0">
                <a:latin typeface="Bahnschrift Light Condensed" pitchFamily="34" charset="0"/>
              </a:rPr>
              <a:t>Староминского района</a:t>
            </a:r>
            <a:r>
              <a:rPr lang="ru-RU" dirty="0" smtClean="0"/>
              <a:t>!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000504" y="23574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643182" y="1500166"/>
            <a:ext cx="367769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Bahnschrift Light" pitchFamily="34" charset="0"/>
                <a:cs typeface="Times New Roman" pitchFamily="18" charset="0"/>
              </a:rPr>
              <a:t>Перед вами документ, в котором кратко и доступно отражены основные параметры местного бюджета на 2022 год и на плановый период 2023 и 2024 годов.</a:t>
            </a:r>
          </a:p>
          <a:p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43182" y="2285984"/>
            <a:ext cx="42755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ahnschrift Light" pitchFamily="34" charset="0"/>
              </a:rPr>
              <a:t>Что такое бюджет?</a:t>
            </a:r>
          </a:p>
          <a:p>
            <a:r>
              <a:rPr lang="ru-RU" sz="1200" dirty="0" smtClean="0">
                <a:latin typeface="Bahnschrift Light" pitchFamily="34" charset="0"/>
              </a:rPr>
              <a:t>Это форма образования и расходования денежных 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средств  предназначенных для финансового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обеспечения задач и функций местного самоуправления.</a:t>
            </a:r>
            <a:endParaRPr lang="ru-RU" sz="1200" dirty="0">
              <a:latin typeface="Bahnschrift Light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43182" y="3223431"/>
            <a:ext cx="30989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ahnschrift Light" pitchFamily="34" charset="0"/>
              </a:rPr>
              <a:t>Бюджет состоит из доходов и расходов.</a:t>
            </a:r>
            <a:endParaRPr lang="ru-RU" sz="1200" dirty="0">
              <a:latin typeface="Bahnschrift Light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43182" y="3572430"/>
            <a:ext cx="433484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ahnschrift Light" pitchFamily="34" charset="0"/>
              </a:rPr>
              <a:t>Доходы определяются бюджетным кодексом Российской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Федерации и состоят из: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— налоговых поступлений: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>
                <a:latin typeface="Bahnschrift Light Condensed" pitchFamily="34" charset="0"/>
              </a:rPr>
              <a:t>    </a:t>
            </a:r>
            <a:r>
              <a:rPr lang="ru-RU" sz="1200" dirty="0" smtClean="0"/>
              <a:t>•</a:t>
            </a:r>
            <a:r>
              <a:rPr lang="ru-RU" sz="1200" dirty="0" smtClean="0">
                <a:latin typeface="Bahnschrift Light Condensed" pitchFamily="34" charset="0"/>
              </a:rPr>
              <a:t> </a:t>
            </a:r>
            <a:r>
              <a:rPr lang="ru-RU" sz="1200" dirty="0" smtClean="0">
                <a:latin typeface="Bahnschrift Light" pitchFamily="34" charset="0"/>
              </a:rPr>
              <a:t>налог на прибыль организаций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/>
              <a:t>    • </a:t>
            </a:r>
            <a:r>
              <a:rPr lang="ru-RU" sz="1200" dirty="0" smtClean="0">
                <a:latin typeface="Bahnschrift Light" pitchFamily="34" charset="0"/>
              </a:rPr>
              <a:t>налог на доходы физических лиц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/>
              <a:t>    •</a:t>
            </a:r>
            <a:r>
              <a:rPr lang="ru-RU" sz="1200" dirty="0" smtClean="0">
                <a:latin typeface="Bahnschrift Light Condensed" pitchFamily="34" charset="0"/>
              </a:rPr>
              <a:t> </a:t>
            </a:r>
            <a:r>
              <a:rPr lang="ru-RU" sz="1200" dirty="0" smtClean="0">
                <a:latin typeface="Bahnschrift Light" pitchFamily="34" charset="0"/>
              </a:rPr>
              <a:t>единый сельскохозяйственный налог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/>
              <a:t>    •</a:t>
            </a:r>
            <a:r>
              <a:rPr lang="ru-RU" sz="1200" dirty="0" smtClean="0">
                <a:latin typeface="Bahnschrift Light Condensed" pitchFamily="34" charset="0"/>
              </a:rPr>
              <a:t> </a:t>
            </a:r>
            <a:r>
              <a:rPr lang="ru-RU" sz="1200" dirty="0" smtClean="0">
                <a:latin typeface="Bahnschrift Light" pitchFamily="34" charset="0"/>
              </a:rPr>
              <a:t>прочие налоги</a:t>
            </a:r>
            <a:r>
              <a:rPr lang="ru-RU" sz="1200" dirty="0" smtClean="0">
                <a:latin typeface="Bahnschrift Light Condensed" pitchFamily="34" charset="0"/>
              </a:rPr>
              <a:t> </a:t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— неналоговых поступлений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>
                <a:latin typeface="Bahnschrift Light Condensed" pitchFamily="34" charset="0"/>
              </a:rPr>
              <a:t>    </a:t>
            </a:r>
            <a:r>
              <a:rPr lang="ru-RU" sz="1200" dirty="0" smtClean="0"/>
              <a:t>•</a:t>
            </a:r>
            <a:r>
              <a:rPr lang="ru-RU" sz="1200" dirty="0" smtClean="0">
                <a:latin typeface="Bahnschrift Light Condensed" pitchFamily="34" charset="0"/>
              </a:rPr>
              <a:t> </a:t>
            </a:r>
            <a:r>
              <a:rPr lang="ru-RU" sz="1200" dirty="0" smtClean="0">
                <a:latin typeface="Bahnschrift Light" pitchFamily="34" charset="0"/>
              </a:rPr>
              <a:t>доходы от использования имущества, 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      находящегося в государственной или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      муниципальной собственности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/>
              <a:t>    • </a:t>
            </a:r>
            <a:r>
              <a:rPr lang="ru-RU" sz="1200" dirty="0" smtClean="0">
                <a:latin typeface="Bahnschrift Light" pitchFamily="34" charset="0"/>
              </a:rPr>
              <a:t>плата за негативное воздействие на окружающую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      среду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>
                <a:latin typeface="Bahnschrift Light Condensed" pitchFamily="34" charset="0"/>
              </a:rPr>
              <a:t>   </a:t>
            </a:r>
            <a:r>
              <a:rPr lang="ru-RU" sz="1200" dirty="0" smtClean="0"/>
              <a:t> • </a:t>
            </a:r>
            <a:r>
              <a:rPr lang="ru-RU" sz="1200" dirty="0" smtClean="0">
                <a:latin typeface="Bahnschrift Light" pitchFamily="34" charset="0"/>
              </a:rPr>
              <a:t>доходы от оказания платных работ (услуг)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/>
              <a:t>    • </a:t>
            </a:r>
            <a:r>
              <a:rPr lang="ru-RU" sz="1200" dirty="0" smtClean="0">
                <a:latin typeface="Bahnschrift Light" pitchFamily="34" charset="0"/>
              </a:rPr>
              <a:t>штрафы, санкции, возмещение ущерба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/>
              <a:t>    • </a:t>
            </a:r>
            <a:r>
              <a:rPr lang="ru-RU" sz="1200" dirty="0" smtClean="0">
                <a:latin typeface="Bahnschrift Light" pitchFamily="34" charset="0"/>
              </a:rPr>
              <a:t>прочие поступления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— безвозмездных поступлений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>
                <a:latin typeface="Bahnschrift Light Condensed" pitchFamily="34" charset="0"/>
              </a:rPr>
              <a:t>   </a:t>
            </a:r>
            <a:r>
              <a:rPr lang="ru-RU" sz="1200" dirty="0" smtClean="0"/>
              <a:t> • </a:t>
            </a:r>
            <a:r>
              <a:rPr lang="ru-RU" sz="1200" dirty="0" smtClean="0">
                <a:latin typeface="Bahnschrift Light" pitchFamily="34" charset="0"/>
              </a:rPr>
              <a:t>поступления от других бюджетов 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       (межбюджетные трансферты)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/>
              <a:t>    • </a:t>
            </a:r>
            <a:r>
              <a:rPr lang="ru-RU" sz="1200" dirty="0" smtClean="0">
                <a:latin typeface="Bahnschrift Light" pitchFamily="34" charset="0"/>
              </a:rPr>
              <a:t>поступления от организаций, граждан </a:t>
            </a:r>
            <a:endParaRPr lang="ru-RU" sz="1200" dirty="0">
              <a:latin typeface="Bahnschrift Light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14620" y="7429520"/>
            <a:ext cx="384111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ahnschrift Light" pitchFamily="34" charset="0"/>
              </a:rPr>
              <a:t>Разграничение расходных обязательств бюджета 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устанавливаются законодательством Российской 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Федерации. 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Расходы бюджета делятся на: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— расходы по типам расходных обязательств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— расходы по муниципальным программам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— расходы по функциям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— расходы по экономическому содержанию</a:t>
            </a:r>
            <a:endParaRPr lang="ru-RU" sz="1200" dirty="0">
              <a:latin typeface="Bahnschrift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32" y="357158"/>
            <a:ext cx="907263" cy="1071570"/>
          </a:xfrm>
          <a:prstGeom prst="rect">
            <a:avLst/>
          </a:prstGeom>
        </p:spPr>
      </p:pic>
      <p:pic>
        <p:nvPicPr>
          <p:cNvPr id="29" name="Рисунок 28" descr="i44C2NUO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762" y="7928824"/>
            <a:ext cx="1214414" cy="1215938"/>
          </a:xfrm>
          <a:prstGeom prst="rect">
            <a:avLst/>
          </a:prstGeom>
        </p:spPr>
      </p:pic>
      <p:pic>
        <p:nvPicPr>
          <p:cNvPr id="30" name="Рисунок 29" descr="147dd882c4e69a97bd877aab943464d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929322"/>
            <a:ext cx="354175" cy="1000132"/>
          </a:xfrm>
          <a:prstGeom prst="rect">
            <a:avLst/>
          </a:prstGeom>
        </p:spPr>
      </p:pic>
      <p:pic>
        <p:nvPicPr>
          <p:cNvPr id="32" name="Рисунок 31" descr="147dd882c4e69a97bd877aab943464de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6929454"/>
            <a:ext cx="362601" cy="1000132"/>
          </a:xfrm>
          <a:prstGeom prst="rect">
            <a:avLst/>
          </a:prstGeom>
        </p:spPr>
      </p:pic>
      <p:pic>
        <p:nvPicPr>
          <p:cNvPr id="33" name="Рисунок 32" descr="147dd882c4e69a97bd877aab943464de(2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5400000">
            <a:off x="2062252" y="7920192"/>
            <a:ext cx="375978" cy="2071638"/>
          </a:xfrm>
          <a:prstGeom prst="rect">
            <a:avLst/>
          </a:prstGeom>
        </p:spPr>
      </p:pic>
      <p:pic>
        <p:nvPicPr>
          <p:cNvPr id="38" name="Рисунок 37" descr="image(14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36" y="8501090"/>
            <a:ext cx="463844" cy="558185"/>
          </a:xfrm>
          <a:prstGeom prst="rect">
            <a:avLst/>
          </a:prstGeom>
        </p:spPr>
      </p:pic>
      <p:pic>
        <p:nvPicPr>
          <p:cNvPr id="39" name="Рисунок 38" descr="i44C2NUOG(1)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0800000">
            <a:off x="0" y="0"/>
            <a:ext cx="782812" cy="785817"/>
          </a:xfrm>
          <a:prstGeom prst="rect">
            <a:avLst/>
          </a:prstGeom>
        </p:spPr>
      </p:pic>
      <p:pic>
        <p:nvPicPr>
          <p:cNvPr id="40" name="Рисунок 39" descr="147dd882c4e69a97bd877aab943464de(2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5400000">
            <a:off x="1633624" y="-847830"/>
            <a:ext cx="375978" cy="2071638"/>
          </a:xfrm>
          <a:prstGeom prst="rect">
            <a:avLst/>
          </a:prstGeom>
        </p:spPr>
      </p:pic>
      <p:pic>
        <p:nvPicPr>
          <p:cNvPr id="41" name="Рисунок 40" descr="147dd882c4e69a97bd877aab943464de(2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800000">
            <a:off x="0" y="785786"/>
            <a:ext cx="375978" cy="2071638"/>
          </a:xfrm>
          <a:prstGeom prst="rect">
            <a:avLst/>
          </a:prstGeom>
        </p:spPr>
      </p:pic>
      <p:pic>
        <p:nvPicPr>
          <p:cNvPr id="52" name="Рисунок 51" descr="image(5)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2984" y="-285784"/>
            <a:ext cx="5857916" cy="2543193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1214422" y="1357290"/>
            <a:ext cx="5429264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Указ Президента Российской Федерации от 07.05.2018 года № 204 «О национальных целях и стратегических задачах развития Российской Федерации на период до 2024 года» 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Указ Президента Российской Федерации от 21.07.2020 года № 474 «О национальных целях развития Российской Федерации на период до 2030 года» 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Прогноз социально-экономического развития </a:t>
            </a:r>
            <a:r>
              <a:rPr lang="ru-RU" sz="1400" dirty="0" err="1" smtClean="0">
                <a:latin typeface="Bahnschrift Light" pitchFamily="34" charset="0"/>
              </a:rPr>
              <a:t>Староминского</a:t>
            </a:r>
            <a:r>
              <a:rPr lang="ru-RU" sz="1400" dirty="0" smtClean="0">
                <a:latin typeface="Bahnschrift Light" pitchFamily="34" charset="0"/>
              </a:rPr>
              <a:t> района  на 2022 год и на плановый период 2023 – 2024 годов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Послание Президента Российской Федерации Федеральному Собранию Российской Федерации от 21 апреля 2021 г. 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Основные направления бюджетной, налоговой и </a:t>
            </a:r>
            <a:r>
              <a:rPr lang="ru-RU" sz="1400" dirty="0" err="1" smtClean="0">
                <a:latin typeface="Bahnschrift Light" pitchFamily="34" charset="0"/>
              </a:rPr>
              <a:t>таможенно-тарифной</a:t>
            </a:r>
            <a:r>
              <a:rPr lang="ru-RU" sz="1400" dirty="0" smtClean="0">
                <a:latin typeface="Bahnschrift Light" pitchFamily="34" charset="0"/>
              </a:rPr>
              <a:t> политики Российской Федерации на 2022 год и на плановый период 2023 и 2024 годов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Основные направления бюджетной и налоговой политики 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err="1" smtClean="0">
                <a:latin typeface="Bahnschrift Light" pitchFamily="34" charset="0"/>
              </a:rPr>
              <a:t>Староминского</a:t>
            </a:r>
            <a:r>
              <a:rPr lang="ru-RU" sz="1400" dirty="0" smtClean="0">
                <a:latin typeface="Bahnschrift Light" pitchFamily="34" charset="0"/>
              </a:rPr>
              <a:t> района на 2022 год и плановый период 2023 и 2024 годов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Муниципальные программы</a:t>
            </a: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Bahnschrift Light" pitchFamily="34" charset="0"/>
              </a:rPr>
              <a:t>Основные цели и задачи: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Обеспечение населения доступными и качественными муниципальными услугами, социальными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гарантиями, адресное решение социальных вопросов, создание благоприятных и комфортных условий для проживания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Обеспечение роста доходной части консолидированного бюджета </a:t>
            </a:r>
            <a:r>
              <a:rPr lang="ru-RU" sz="1400" dirty="0" err="1" smtClean="0">
                <a:latin typeface="Bahnschrift Light" pitchFamily="34" charset="0"/>
              </a:rPr>
              <a:t>Староминского</a:t>
            </a:r>
            <a:r>
              <a:rPr lang="ru-RU" sz="1400" dirty="0" smtClean="0">
                <a:latin typeface="Bahnschrift Light" pitchFamily="34" charset="0"/>
              </a:rPr>
              <a:t> района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Обеспечение мер, направленных на устойчивое социально-экономическое развитие района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Обеспечение  сбалансированности и устойчивости бюджета и бюджетов поселений 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Реализация политики, направленной на прозрачность, открытость бюджетного процесса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44C2NUOG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6075188" y="0"/>
            <a:ext cx="782812" cy="785817"/>
          </a:xfrm>
          <a:prstGeom prst="rect">
            <a:avLst/>
          </a:prstGeom>
        </p:spPr>
      </p:pic>
      <p:pic>
        <p:nvPicPr>
          <p:cNvPr id="6" name="Рисунок 5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6482022" y="785786"/>
            <a:ext cx="375978" cy="2071638"/>
          </a:xfrm>
          <a:prstGeom prst="rect">
            <a:avLst/>
          </a:prstGeom>
        </p:spPr>
      </p:pic>
      <p:pic>
        <p:nvPicPr>
          <p:cNvPr id="7" name="Рисунок 6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848334" y="-847830"/>
            <a:ext cx="375978" cy="2071638"/>
          </a:xfrm>
          <a:prstGeom prst="rect">
            <a:avLst/>
          </a:prstGeom>
        </p:spPr>
      </p:pic>
      <p:pic>
        <p:nvPicPr>
          <p:cNvPr id="8" name="Рисунок 7" descr="i44C2NUO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43586" y="7928062"/>
            <a:ext cx="1214414" cy="1215938"/>
          </a:xfrm>
          <a:prstGeom prst="rect">
            <a:avLst/>
          </a:prstGeom>
        </p:spPr>
      </p:pic>
      <p:pic>
        <p:nvPicPr>
          <p:cNvPr id="11" name="Рисунок 10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419706" y="7920192"/>
            <a:ext cx="375978" cy="2071638"/>
          </a:xfrm>
          <a:prstGeom prst="rect">
            <a:avLst/>
          </a:prstGeom>
        </p:spPr>
      </p:pic>
      <p:pic>
        <p:nvPicPr>
          <p:cNvPr id="12" name="Рисунок 11" descr="image(..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20" y="8501090"/>
            <a:ext cx="378180" cy="571472"/>
          </a:xfrm>
          <a:prstGeom prst="rect">
            <a:avLst/>
          </a:prstGeom>
        </p:spPr>
      </p:pic>
      <p:pic>
        <p:nvPicPr>
          <p:cNvPr id="13" name="Рисунок 12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82022" y="5857884"/>
            <a:ext cx="375978" cy="207163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42918" y="0"/>
            <a:ext cx="3046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Bahnschrift Light Condensed" pitchFamily="34" charset="0"/>
              </a:rPr>
              <a:t>1. Доходная часть бюджета</a:t>
            </a:r>
            <a:endParaRPr lang="ru-RU" sz="2400" dirty="0">
              <a:latin typeface="Bahnschrift Light Condense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7166" y="428596"/>
            <a:ext cx="6013185" cy="63401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       Прогнозные данные администрации муниципального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образования Староминский район были положены в основу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формирования доходной базы.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       Доходная база бюджета рассчитывалась исходя из норм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действующего бюджетного и налогового законодательства с учетом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соответствующих изменений и дополнений. </a:t>
            </a:r>
          </a:p>
          <a:p>
            <a:r>
              <a:rPr lang="ru-RU" sz="1400" dirty="0" smtClean="0">
                <a:latin typeface="Bahnschrift Light" pitchFamily="34" charset="0"/>
              </a:rPr>
              <a:t>      В таблице ниже приведены расчеты по основным источникам </a:t>
            </a:r>
          </a:p>
          <a:p>
            <a:r>
              <a:rPr lang="ru-RU" sz="1400" dirty="0" smtClean="0">
                <a:latin typeface="Bahnschrift Light" pitchFamily="34" charset="0"/>
              </a:rPr>
              <a:t>доходов в тыс. рублей.</a:t>
            </a: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r>
              <a:rPr lang="ru-RU" sz="1400" dirty="0" smtClean="0">
                <a:latin typeface="Bahnschrift Light" pitchFamily="34" charset="0"/>
              </a:rPr>
              <a:t>        Как видно из приведенной таблицы большую часть доходов </a:t>
            </a:r>
          </a:p>
          <a:p>
            <a:r>
              <a:rPr lang="ru-RU" sz="1400" dirty="0" smtClean="0">
                <a:latin typeface="Bahnschrift Light" pitchFamily="34" charset="0"/>
              </a:rPr>
              <a:t>представляют безвозмездные поступления, состоящие из дотаций, </a:t>
            </a:r>
          </a:p>
          <a:p>
            <a:r>
              <a:rPr lang="ru-RU" sz="1400" dirty="0" smtClean="0">
                <a:latin typeface="Bahnschrift Light" pitchFamily="34" charset="0"/>
              </a:rPr>
              <a:t>субсидий, субвенций и иных межбюджетных трансфертов. </a:t>
            </a:r>
          </a:p>
          <a:p>
            <a:endParaRPr lang="ru-RU" sz="1400" dirty="0" smtClean="0">
              <a:latin typeface="Bahnschrift Light" pitchFamily="34" charset="0"/>
            </a:endParaRPr>
          </a:p>
          <a:p>
            <a:r>
              <a:rPr lang="ru-RU" sz="1400" dirty="0" smtClean="0">
                <a:latin typeface="Bahnschrift Light" pitchFamily="34" charset="0"/>
              </a:rPr>
              <a:t>На 2022 год безвозмездных поступлений запланировано:</a:t>
            </a:r>
          </a:p>
          <a:p>
            <a:r>
              <a:rPr lang="ru-RU" sz="1400" dirty="0" smtClean="0">
                <a:latin typeface="Bahnschrift Light" pitchFamily="34" charset="0"/>
              </a:rPr>
              <a:t>— дотаций в размере 96 462,7 тыс. рублей</a:t>
            </a:r>
          </a:p>
          <a:p>
            <a:r>
              <a:rPr lang="ru-RU" sz="1400" dirty="0" smtClean="0">
                <a:latin typeface="Bahnschrift Light" pitchFamily="34" charset="0"/>
              </a:rPr>
              <a:t>— субсидии в размере 54 287,4 тыс. рублей</a:t>
            </a:r>
          </a:p>
          <a:p>
            <a:r>
              <a:rPr lang="ru-RU" sz="1400" dirty="0" smtClean="0">
                <a:latin typeface="Bahnschrift Light" pitchFamily="34" charset="0"/>
              </a:rPr>
              <a:t>— субвенции в размере 477 298,7 тыс. рублей</a:t>
            </a:r>
          </a:p>
          <a:p>
            <a:r>
              <a:rPr lang="ru-RU" sz="1400" dirty="0" smtClean="0">
                <a:latin typeface="Bahnschrift Light" pitchFamily="34" charset="0"/>
              </a:rPr>
              <a:t>— иные межбюджетные трансферты 1 6926,8 тыс. рублей</a:t>
            </a:r>
            <a:endParaRPr lang="ru-RU" sz="1400" dirty="0">
              <a:latin typeface="Bahnschrift Light Condensed" pitchFamily="34" charset="0"/>
            </a:endParaRPr>
          </a:p>
        </p:txBody>
      </p:sp>
      <p:graphicFrame>
        <p:nvGraphicFramePr>
          <p:cNvPr id="23" name="Диаграмма 22"/>
          <p:cNvGraphicFramePr/>
          <p:nvPr/>
        </p:nvGraphicFramePr>
        <p:xfrm>
          <a:off x="0" y="2285984"/>
          <a:ext cx="6572272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4" name="Диаграмма 23"/>
          <p:cNvGraphicFramePr/>
          <p:nvPr/>
        </p:nvGraphicFramePr>
        <p:xfrm>
          <a:off x="285728" y="6286512"/>
          <a:ext cx="5357850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/>
        </p:nvGraphicFramePr>
        <p:xfrm>
          <a:off x="857232" y="2786050"/>
          <a:ext cx="4572000" cy="3119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0042" y="642910"/>
            <a:ext cx="5949064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       В структуре налоговых и неналоговых доходов основная сумма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поступлений (85,26 %) в 2022 году запланирована по пяти доходным</a:t>
            </a:r>
          </a:p>
          <a:p>
            <a:r>
              <a:rPr lang="ru-RU" sz="1400" dirty="0" smtClean="0">
                <a:latin typeface="Bahnschrift Light" pitchFamily="34" charset="0"/>
              </a:rPr>
              <a:t>источникам: </a:t>
            </a:r>
          </a:p>
          <a:p>
            <a:r>
              <a:rPr lang="ru-RU" sz="1400" dirty="0" smtClean="0">
                <a:latin typeface="Bahnschrift Light" pitchFamily="34" charset="0"/>
              </a:rPr>
              <a:t>— налог на доходы физических лиц – 219 161,9 тыс. рублей</a:t>
            </a:r>
          </a:p>
          <a:p>
            <a:r>
              <a:rPr lang="ru-RU" sz="1400" dirty="0" smtClean="0">
                <a:latin typeface="Bahnschrift Light" pitchFamily="34" charset="0"/>
              </a:rPr>
              <a:t>— арендная плата за землю– 27 118,2 тыс. рублей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— налог, взимаемый в связи с применением упрощенной системы</a:t>
            </a:r>
          </a:p>
          <a:p>
            <a:r>
              <a:rPr lang="ru-RU" sz="1400" dirty="0" smtClean="0">
                <a:latin typeface="Bahnschrift Light" pitchFamily="34" charset="0"/>
              </a:rPr>
              <a:t>    налогообложения – 4</a:t>
            </a:r>
            <a:r>
              <a:rPr lang="en-US" sz="1400" dirty="0" smtClean="0">
                <a:latin typeface="Bahnschrift Light" pitchFamily="34" charset="0"/>
              </a:rPr>
              <a:t>2</a:t>
            </a:r>
            <a:r>
              <a:rPr lang="ru-RU" sz="1400" dirty="0" smtClean="0">
                <a:latin typeface="Bahnschrift Light" pitchFamily="34" charset="0"/>
              </a:rPr>
              <a:t> 642,0 тыс. рублей</a:t>
            </a:r>
          </a:p>
          <a:p>
            <a:r>
              <a:rPr lang="ru-RU" sz="1400" dirty="0" smtClean="0">
                <a:latin typeface="Bahnschrift Light" pitchFamily="34" charset="0"/>
              </a:rPr>
              <a:t>— доходы от продажи материальных и нематериальных </a:t>
            </a:r>
          </a:p>
          <a:p>
            <a:r>
              <a:rPr lang="ru-RU" sz="1400" dirty="0" smtClean="0">
                <a:latin typeface="Bahnschrift Light" pitchFamily="34" charset="0"/>
              </a:rPr>
              <a:t>    активов– 4 660,0 тыс. рублей</a:t>
            </a:r>
          </a:p>
          <a:p>
            <a:r>
              <a:rPr lang="ru-RU" sz="1400" dirty="0" smtClean="0">
                <a:latin typeface="Bahnschrift Light" pitchFamily="34" charset="0"/>
              </a:rPr>
              <a:t>— единый сельскохозяйственный налог – 12 185,5 тыс. рублей</a:t>
            </a:r>
          </a:p>
          <a:p>
            <a:endParaRPr lang="ru-RU" sz="1200" dirty="0" smtClean="0">
              <a:latin typeface="Bahnschrift Light Condensed" pitchFamily="34" charset="0"/>
            </a:endParaRPr>
          </a:p>
          <a:p>
            <a:endParaRPr lang="ru-RU" sz="1200" dirty="0"/>
          </a:p>
        </p:txBody>
      </p:sp>
      <p:pic>
        <p:nvPicPr>
          <p:cNvPr id="7" name="Рисунок 6" descr="i44C2NUOG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0" y="0"/>
            <a:ext cx="782812" cy="785817"/>
          </a:xfrm>
          <a:prstGeom prst="rect">
            <a:avLst/>
          </a:prstGeom>
        </p:spPr>
      </p:pic>
      <p:pic>
        <p:nvPicPr>
          <p:cNvPr id="8" name="Рисунок 7" descr="147dd882c4e69a97bd877aab943464de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0" y="785786"/>
            <a:ext cx="375978" cy="2071638"/>
          </a:xfrm>
          <a:prstGeom prst="rect">
            <a:avLst/>
          </a:prstGeom>
        </p:spPr>
      </p:pic>
      <p:pic>
        <p:nvPicPr>
          <p:cNvPr id="9" name="Рисунок 8" descr="147dd882c4e69a97bd877aab943464de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1633624" y="-847830"/>
            <a:ext cx="375978" cy="2071638"/>
          </a:xfrm>
          <a:prstGeom prst="rect">
            <a:avLst/>
          </a:prstGeom>
        </p:spPr>
      </p:pic>
      <p:pic>
        <p:nvPicPr>
          <p:cNvPr id="10" name="Рисунок 9" descr="147dd882c4e69a97bd877aab943464de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6929454"/>
            <a:ext cx="362601" cy="1000132"/>
          </a:xfrm>
          <a:prstGeom prst="rect">
            <a:avLst/>
          </a:prstGeom>
        </p:spPr>
      </p:pic>
      <p:pic>
        <p:nvPicPr>
          <p:cNvPr id="11" name="Рисунок 10" descr="147dd882c4e69a97bd877aab943464d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5929322"/>
            <a:ext cx="354175" cy="1000132"/>
          </a:xfrm>
          <a:prstGeom prst="rect">
            <a:avLst/>
          </a:prstGeom>
        </p:spPr>
      </p:pic>
      <p:pic>
        <p:nvPicPr>
          <p:cNvPr id="12" name="Рисунок 11" descr="i44C2NUOG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400000">
            <a:off x="762" y="7928824"/>
            <a:ext cx="1214414" cy="1215938"/>
          </a:xfrm>
          <a:prstGeom prst="rect">
            <a:avLst/>
          </a:prstGeom>
        </p:spPr>
      </p:pic>
      <p:pic>
        <p:nvPicPr>
          <p:cNvPr id="13" name="Рисунок 12" descr="147dd882c4e69a97bd877aab943464de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2062252" y="7920192"/>
            <a:ext cx="375978" cy="2071638"/>
          </a:xfrm>
          <a:prstGeom prst="rect">
            <a:avLst/>
          </a:prstGeom>
        </p:spPr>
      </p:pic>
      <p:pic>
        <p:nvPicPr>
          <p:cNvPr id="14" name="Рисунок 13" descr="image(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876" y="8531199"/>
            <a:ext cx="428604" cy="54139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42918" y="6072198"/>
            <a:ext cx="50465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По традиции, предоставляем данные о доходах бюджета</a:t>
            </a:r>
          </a:p>
          <a:p>
            <a:r>
              <a:rPr lang="ru-RU" sz="1400" dirty="0" smtClean="0">
                <a:latin typeface="Bahnschrift Light" pitchFamily="34" charset="0"/>
              </a:rPr>
              <a:t>МО Староминский район на душу населения в рублях.</a:t>
            </a:r>
            <a:endParaRPr lang="ru-RU" sz="1400" dirty="0">
              <a:latin typeface="Bahnschrift Light" pitchFamily="34" charset="0"/>
            </a:endParaRPr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1285860" y="6572264"/>
          <a:ext cx="5143536" cy="2119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14290" y="2714611"/>
          <a:ext cx="6215083" cy="5139020"/>
        </p:xfrm>
        <a:graphic>
          <a:graphicData uri="http://schemas.openxmlformats.org/drawingml/2006/table">
            <a:tbl>
              <a:tblPr/>
              <a:tblGrid>
                <a:gridCol w="2935238"/>
                <a:gridCol w="1065290"/>
                <a:gridCol w="1093064"/>
                <a:gridCol w="1121491"/>
              </a:tblGrid>
              <a:tr h="6429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0000"/>
                        </a:solidFill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проект бюджета 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на 20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22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проект бюджета 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на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проект бюджета 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на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en-US" sz="1400" b="1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76</a:t>
                      </a:r>
                      <a:r>
                        <a:rPr lang="ru-RU" sz="1400" b="1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844</a:t>
                      </a:r>
                      <a:r>
                        <a:rPr lang="ru-RU" sz="1400" b="1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400" b="1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b="1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941</a:t>
                      </a:r>
                      <a:r>
                        <a:rPr lang="ru-RU" sz="1400" b="1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371</a:t>
                      </a:r>
                      <a:r>
                        <a:rPr lang="ru-RU" sz="1400" b="1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400" b="1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b="1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912</a:t>
                      </a:r>
                      <a:r>
                        <a:rPr lang="ru-RU" sz="1400" b="1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361</a:t>
                      </a:r>
                      <a:r>
                        <a:rPr lang="ru-RU" sz="1400" b="1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400" b="1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b="1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8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Общегосударственные вопросы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124 508</a:t>
                      </a: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,9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101 211,5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103108,4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Национальная оборона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431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8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13 962,6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11 215,4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11 698,8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Национальная экономика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11 207,8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10 718,0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13 738,8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8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Жилищно-коммунальное хозяйство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21 456,7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22 327,0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Образование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643 004,4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640 047,2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614 363,4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Культура, кинематография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33 912,8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34 758,3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37 921,0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Социальная политика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61 185,3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63 949,2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61 788,1</a:t>
                      </a:r>
                      <a:endParaRPr lang="ru-RU" sz="1400" baseline="0" dirty="0" smtClean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Физическая культура и спорт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54 271,4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35 229,4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36 849,3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Средства массовой информации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1 067,6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1 000,0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1 000,0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8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4 835,5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3 837,4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3 837,4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97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Межбюджетные трансферты общего характера бюджетам  бюджетной системы Российской Федерации 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000,0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7 000,0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7 000,0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Условно утвержденные расходы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10 078,0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21 056,0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806300" y="2071670"/>
            <a:ext cx="4908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Bahnschrift Light Condensed" pitchFamily="34" charset="0"/>
              </a:rPr>
              <a:t>2. Расходы бюджета МО Староминский район</a:t>
            </a:r>
            <a:endParaRPr lang="ru-RU" sz="2400" dirty="0">
              <a:latin typeface="Bahnschrift Light Condensed" pitchFamily="34" charset="0"/>
            </a:endParaRPr>
          </a:p>
        </p:txBody>
      </p:sp>
      <p:pic>
        <p:nvPicPr>
          <p:cNvPr id="11" name="Рисунок 10" descr="i44C2NUOG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6075188" y="0"/>
            <a:ext cx="782812" cy="785817"/>
          </a:xfrm>
          <a:prstGeom prst="rect">
            <a:avLst/>
          </a:prstGeom>
        </p:spPr>
      </p:pic>
      <p:pic>
        <p:nvPicPr>
          <p:cNvPr id="12" name="Рисунок 11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848334" y="-847830"/>
            <a:ext cx="375978" cy="2071638"/>
          </a:xfrm>
          <a:prstGeom prst="rect">
            <a:avLst/>
          </a:prstGeom>
        </p:spPr>
      </p:pic>
      <p:pic>
        <p:nvPicPr>
          <p:cNvPr id="15" name="Рисунок 14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6482022" y="785786"/>
            <a:ext cx="375978" cy="2071638"/>
          </a:xfrm>
          <a:prstGeom prst="rect">
            <a:avLst/>
          </a:prstGeom>
        </p:spPr>
      </p:pic>
      <p:pic>
        <p:nvPicPr>
          <p:cNvPr id="16" name="Рисунок 15" descr="i44C2NUO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43586" y="7928062"/>
            <a:ext cx="1214414" cy="1215938"/>
          </a:xfrm>
          <a:prstGeom prst="rect">
            <a:avLst/>
          </a:prstGeom>
        </p:spPr>
      </p:pic>
      <p:pic>
        <p:nvPicPr>
          <p:cNvPr id="17" name="Рисунок 16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82022" y="5857884"/>
            <a:ext cx="375978" cy="2071638"/>
          </a:xfrm>
          <a:prstGeom prst="rect">
            <a:avLst/>
          </a:prstGeom>
        </p:spPr>
      </p:pic>
      <p:pic>
        <p:nvPicPr>
          <p:cNvPr id="18" name="Рисунок 17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419706" y="7920192"/>
            <a:ext cx="375978" cy="207163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0" y="142844"/>
            <a:ext cx="6346609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     Необходимо иметь в виду, что общий объем</a:t>
            </a:r>
          </a:p>
          <a:p>
            <a:r>
              <a:rPr lang="ru-RU" sz="1400" dirty="0" smtClean="0">
                <a:latin typeface="Bahnschrift Light" pitchFamily="34" charset="0"/>
              </a:rPr>
              <a:t> безвозмездных поступлений запланирован в соответствии с</a:t>
            </a:r>
          </a:p>
          <a:p>
            <a:r>
              <a:rPr lang="ru-RU" sz="1400" dirty="0" smtClean="0">
                <a:latin typeface="Bahnschrift Light" pitchFamily="34" charset="0"/>
              </a:rPr>
              <a:t>показателями, предусмотренными проектом закона Краснодарского </a:t>
            </a:r>
          </a:p>
          <a:p>
            <a:r>
              <a:rPr lang="ru-RU" sz="1400" dirty="0" smtClean="0">
                <a:latin typeface="Bahnschrift Light" pitchFamily="34" charset="0"/>
              </a:rPr>
              <a:t>края «О краевом  бюджете на 2021 год и на плановый период 2022 и </a:t>
            </a:r>
          </a:p>
          <a:p>
            <a:r>
              <a:rPr lang="ru-RU" sz="1400" dirty="0" smtClean="0">
                <a:latin typeface="Bahnschrift Light" pitchFamily="34" charset="0"/>
              </a:rPr>
              <a:t>2023 годов» и проектами решений Советов сельских поселений </a:t>
            </a:r>
          </a:p>
          <a:p>
            <a:r>
              <a:rPr lang="ru-RU" sz="1400" dirty="0" smtClean="0">
                <a:latin typeface="Bahnschrift Light" pitchFamily="34" charset="0"/>
              </a:rPr>
              <a:t>Староминского района «О бюджете сельского поселения Староминского </a:t>
            </a:r>
          </a:p>
          <a:p>
            <a:r>
              <a:rPr lang="ru-RU" sz="1400" dirty="0" smtClean="0">
                <a:latin typeface="Bahnschrift Light" pitchFamily="34" charset="0"/>
              </a:rPr>
              <a:t>района на 2021 год».</a:t>
            </a:r>
            <a:endParaRPr lang="ru-RU" sz="1400" strike="sngStrike" dirty="0"/>
          </a:p>
        </p:txBody>
      </p:sp>
      <p:pic>
        <p:nvPicPr>
          <p:cNvPr id="20" name="Рисунок 19" descr="image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2007" y="8548688"/>
            <a:ext cx="381703" cy="52390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14290" y="8001024"/>
            <a:ext cx="540244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В таблице, предоставленной выше, данные о расходах </a:t>
            </a:r>
          </a:p>
          <a:p>
            <a:r>
              <a:rPr lang="ru-RU" sz="1400" dirty="0" smtClean="0">
                <a:latin typeface="Bahnschrift Light" pitchFamily="34" charset="0"/>
              </a:rPr>
              <a:t>бюджета в разрезе разделов и подразделов функциональной</a:t>
            </a:r>
          </a:p>
          <a:p>
            <a:r>
              <a:rPr lang="ru-RU" sz="1400" dirty="0" smtClean="0">
                <a:latin typeface="Bahnschrift Light" pitchFamily="34" charset="0"/>
              </a:rPr>
              <a:t>классификации.</a:t>
            </a:r>
            <a:endParaRPr lang="ru-RU" sz="1400" dirty="0">
              <a:latin typeface="Bahnschrift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44C2NUO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762" y="7928824"/>
            <a:ext cx="1214414" cy="1215938"/>
          </a:xfrm>
          <a:prstGeom prst="rect">
            <a:avLst/>
          </a:prstGeom>
        </p:spPr>
      </p:pic>
      <p:pic>
        <p:nvPicPr>
          <p:cNvPr id="5" name="Рисунок 4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2062252" y="7920192"/>
            <a:ext cx="375978" cy="2071638"/>
          </a:xfrm>
          <a:prstGeom prst="rect">
            <a:avLst/>
          </a:prstGeom>
        </p:spPr>
      </p:pic>
      <p:pic>
        <p:nvPicPr>
          <p:cNvPr id="6" name="Рисунок 5" descr="147dd882c4e69a97bd877aab943464de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6929454"/>
            <a:ext cx="362601" cy="1000132"/>
          </a:xfrm>
          <a:prstGeom prst="rect">
            <a:avLst/>
          </a:prstGeom>
        </p:spPr>
      </p:pic>
      <p:pic>
        <p:nvPicPr>
          <p:cNvPr id="7" name="Рисунок 6" descr="147dd882c4e69a97bd877aab943464d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929322"/>
            <a:ext cx="354175" cy="1000132"/>
          </a:xfrm>
          <a:prstGeom prst="rect">
            <a:avLst/>
          </a:prstGeom>
        </p:spPr>
      </p:pic>
      <p:pic>
        <p:nvPicPr>
          <p:cNvPr id="8" name="Рисунок 7" descr="i44C2NUOG(1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800000">
            <a:off x="0" y="0"/>
            <a:ext cx="782812" cy="785817"/>
          </a:xfrm>
          <a:prstGeom prst="rect">
            <a:avLst/>
          </a:prstGeom>
        </p:spPr>
      </p:pic>
      <p:pic>
        <p:nvPicPr>
          <p:cNvPr id="9" name="Рисунок 8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0" y="785786"/>
            <a:ext cx="375978" cy="2071638"/>
          </a:xfrm>
          <a:prstGeom prst="rect">
            <a:avLst/>
          </a:prstGeom>
        </p:spPr>
      </p:pic>
      <p:pic>
        <p:nvPicPr>
          <p:cNvPr id="10" name="Рисунок 9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1633624" y="-847830"/>
            <a:ext cx="375978" cy="2071638"/>
          </a:xfrm>
          <a:prstGeom prst="rect">
            <a:avLst/>
          </a:prstGeom>
        </p:spPr>
      </p:pic>
      <p:pic>
        <p:nvPicPr>
          <p:cNvPr id="11" name="Рисунок 10" descr="image(2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852" y="8539192"/>
            <a:ext cx="342333" cy="53340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28604" y="500034"/>
            <a:ext cx="528702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Bahnschrift Light" pitchFamily="34" charset="0"/>
              </a:rPr>
              <a:t>            Как видно из приведенных</a:t>
            </a:r>
          </a:p>
          <a:p>
            <a:r>
              <a:rPr lang="ru-RU" sz="1600" dirty="0" smtClean="0">
                <a:latin typeface="Bahnschrift Light" pitchFamily="34" charset="0"/>
              </a:rPr>
              <a:t>данных основная часть</a:t>
            </a:r>
          </a:p>
          <a:p>
            <a:r>
              <a:rPr lang="ru-RU" sz="1600" dirty="0" smtClean="0">
                <a:latin typeface="Bahnschrift Light" pitchFamily="34" charset="0"/>
              </a:rPr>
              <a:t>расходов приходится на раздел</a:t>
            </a:r>
          </a:p>
          <a:p>
            <a:r>
              <a:rPr lang="ru-RU" sz="1600" dirty="0" smtClean="0">
                <a:latin typeface="Bahnschrift Light" pitchFamily="34" charset="0"/>
              </a:rPr>
              <a:t>образование. </a:t>
            </a:r>
          </a:p>
          <a:p>
            <a:endParaRPr lang="ru-RU" sz="1600" dirty="0" smtClean="0">
              <a:latin typeface="Bahnschrift Light" pitchFamily="34" charset="0"/>
            </a:endParaRPr>
          </a:p>
          <a:p>
            <a:r>
              <a:rPr lang="ru-RU" sz="1600" dirty="0" smtClean="0">
                <a:latin typeface="Bahnschrift Light" pitchFamily="34" charset="0"/>
              </a:rPr>
              <a:t>Из этого следует, что образование включает в себя</a:t>
            </a:r>
          </a:p>
          <a:p>
            <a:r>
              <a:rPr lang="ru-RU" sz="1600" dirty="0" smtClean="0">
                <a:latin typeface="Bahnschrift Light" pitchFamily="34" charset="0"/>
              </a:rPr>
              <a:t>66% от общих расходов.</a:t>
            </a:r>
          </a:p>
        </p:txBody>
      </p:sp>
      <p:graphicFrame>
        <p:nvGraphicFramePr>
          <p:cNvPr id="16" name="Диаграмма 15"/>
          <p:cNvGraphicFramePr/>
          <p:nvPr/>
        </p:nvGraphicFramePr>
        <p:xfrm>
          <a:off x="2928934" y="285720"/>
          <a:ext cx="4286256" cy="2143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7" name="Диаграмма 16"/>
          <p:cNvGraphicFramePr/>
          <p:nvPr/>
        </p:nvGraphicFramePr>
        <p:xfrm>
          <a:off x="714356" y="5786446"/>
          <a:ext cx="6143644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357166" y="5733644"/>
            <a:ext cx="46907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Bahnschrift Light" pitchFamily="34" charset="0"/>
              </a:rPr>
              <a:t>Расходы на остальные разделы представлены</a:t>
            </a:r>
          </a:p>
          <a:p>
            <a:r>
              <a:rPr lang="ru-RU" sz="1600" dirty="0" smtClean="0">
                <a:latin typeface="Bahnschrift Light" pitchFamily="34" charset="0"/>
              </a:rPr>
              <a:t>в структуре ниже.</a:t>
            </a:r>
            <a:endParaRPr lang="ru-RU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428604" y="2295583"/>
            <a:ext cx="60452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Bahnschrift Light" pitchFamily="34" charset="0"/>
              </a:rPr>
              <a:t>Раздел образование имеет несколько крупных подразделов:</a:t>
            </a:r>
          </a:p>
        </p:txBody>
      </p:sp>
      <p:graphicFrame>
        <p:nvGraphicFramePr>
          <p:cNvPr id="21" name="Диаграмма 20"/>
          <p:cNvGraphicFramePr/>
          <p:nvPr/>
        </p:nvGraphicFramePr>
        <p:xfrm>
          <a:off x="142852" y="2357422"/>
          <a:ext cx="6715148" cy="3119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44C2NUOG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6075188" y="0"/>
            <a:ext cx="782812" cy="785817"/>
          </a:xfrm>
          <a:prstGeom prst="rect">
            <a:avLst/>
          </a:prstGeom>
        </p:spPr>
      </p:pic>
      <p:pic>
        <p:nvPicPr>
          <p:cNvPr id="5" name="Рисунок 4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848334" y="-847830"/>
            <a:ext cx="375978" cy="2071638"/>
          </a:xfrm>
          <a:prstGeom prst="rect">
            <a:avLst/>
          </a:prstGeom>
        </p:spPr>
      </p:pic>
      <p:pic>
        <p:nvPicPr>
          <p:cNvPr id="6" name="Рисунок 5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6482022" y="785786"/>
            <a:ext cx="375978" cy="2071638"/>
          </a:xfrm>
          <a:prstGeom prst="rect">
            <a:avLst/>
          </a:prstGeom>
        </p:spPr>
      </p:pic>
      <p:pic>
        <p:nvPicPr>
          <p:cNvPr id="7" name="Рисунок 6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82022" y="5857884"/>
            <a:ext cx="375978" cy="2071638"/>
          </a:xfrm>
          <a:prstGeom prst="rect">
            <a:avLst/>
          </a:prstGeom>
        </p:spPr>
      </p:pic>
      <p:pic>
        <p:nvPicPr>
          <p:cNvPr id="8" name="Рисунок 7" descr="i44C2NUO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43586" y="7928062"/>
            <a:ext cx="1214414" cy="1215938"/>
          </a:xfrm>
          <a:prstGeom prst="rect">
            <a:avLst/>
          </a:prstGeom>
        </p:spPr>
      </p:pic>
      <p:pic>
        <p:nvPicPr>
          <p:cNvPr id="9" name="Рисунок 8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419706" y="7920192"/>
            <a:ext cx="375978" cy="2071638"/>
          </a:xfrm>
          <a:prstGeom prst="rect">
            <a:avLst/>
          </a:prstGeom>
        </p:spPr>
      </p:pic>
      <p:pic>
        <p:nvPicPr>
          <p:cNvPr id="13" name="Рисунок 12" descr="image(3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0722" y="8471324"/>
            <a:ext cx="424426" cy="60127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85728" y="661546"/>
            <a:ext cx="58096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Bahnschrift Light" pitchFamily="34" charset="0"/>
              </a:rPr>
              <a:t>Расходы по муниципальным программам         (тыс. рублей)</a:t>
            </a:r>
            <a:endParaRPr lang="ru-RU" sz="1600" dirty="0">
              <a:latin typeface="Bahnschrift Light" pitchFamily="34" charset="0"/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214290" y="1071538"/>
          <a:ext cx="6215106" cy="68538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190"/>
                <a:gridCol w="5072098"/>
                <a:gridCol w="785818"/>
              </a:tblGrid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№ 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Bahnschrift Light" pitchFamily="34" charset="0"/>
                        </a:rPr>
                        <a:t>Наименование муниципальной</a:t>
                      </a:r>
                      <a:r>
                        <a:rPr lang="ru-RU" sz="1100" baseline="0" dirty="0" smtClean="0">
                          <a:latin typeface="Bahnschrift Light" pitchFamily="34" charset="0"/>
                        </a:rPr>
                        <a:t> программы муниципального образования </a:t>
                      </a:r>
                    </a:p>
                    <a:p>
                      <a:pPr algn="ctr"/>
                      <a:r>
                        <a:rPr lang="ru-RU" sz="1100" baseline="0" dirty="0" smtClean="0">
                          <a:latin typeface="Bahnschrift Light" pitchFamily="34" charset="0"/>
                        </a:rPr>
                        <a:t>Староминский район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Bahnschrift Light" pitchFamily="34" charset="0"/>
                        </a:rPr>
                        <a:t>2021 год</a:t>
                      </a:r>
                      <a:r>
                        <a:rPr lang="ru-RU" sz="1100" baseline="0" dirty="0" smtClean="0">
                          <a:latin typeface="Bahnschrift Light" pitchFamily="34" charset="0"/>
                        </a:rPr>
                        <a:t> 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403487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1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Формирование инвестиционной привлекательности муниципального образования Староминский район</a:t>
                      </a:r>
                      <a:endParaRPr lang="ru-RU" sz="11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400,0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2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Развитие образования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618 723,8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3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Социальная поддержка граждан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41 16,2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4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Дети</a:t>
                      </a:r>
                      <a:r>
                        <a:rPr lang="ru-RU" sz="1100" baseline="0" dirty="0" smtClean="0">
                          <a:latin typeface="Bahnschrift Light" pitchFamily="34" charset="0"/>
                        </a:rPr>
                        <a:t> Кубани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21 438,6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403487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5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Комплексное и устойчивое развитие в сфере строительства и дорожного хозяйства</a:t>
                      </a:r>
                      <a:endParaRPr lang="ru-RU" sz="11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100" dirty="0" smtClean="0">
                        <a:latin typeface="Bahnschrift Light" pitchFamily="34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16 019,1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403487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6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Развитие субъектов малого и среднего предпринимательства муниципального образования Староминский район</a:t>
                      </a:r>
                      <a:endParaRPr lang="ru-RU" sz="11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100" dirty="0" smtClean="0">
                        <a:latin typeface="Bahnschrift Light" pitchFamily="34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200,0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7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Обеспечение безопасности населения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13 862,6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8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Развитие культуры Староминского района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49 438,7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9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Развитие физической культуры и</a:t>
                      </a:r>
                      <a:r>
                        <a:rPr lang="ru-RU" sz="1100" baseline="0" dirty="0" smtClean="0">
                          <a:latin typeface="Bahnschrift Light" pitchFamily="34" charset="0"/>
                        </a:rPr>
                        <a:t> спорта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42 207,7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10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Молодежь</a:t>
                      </a:r>
                      <a:r>
                        <a:rPr lang="ru-RU" sz="1100" baseline="0" dirty="0" smtClean="0">
                          <a:latin typeface="Bahnschrift Light" pitchFamily="34" charset="0"/>
                        </a:rPr>
                        <a:t> Кубани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5 642,3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11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Развитие гражданского</a:t>
                      </a:r>
                      <a:r>
                        <a:rPr lang="ru-RU" sz="1100" baseline="0" dirty="0" smtClean="0">
                          <a:latin typeface="Bahnschrift Light" pitchFamily="34" charset="0"/>
                        </a:rPr>
                        <a:t> общества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300,0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904900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12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Обеспечение жильем молодых семей в муниципальном образовании Староминский район в рамках реализации мероприятия по обеспечению жильем молодых семей государственной программы Российской Федерации «Обеспечение доступным и комфортным жильем и коммунальными услугами граждан Российской Федерации</a:t>
                      </a:r>
                      <a:endParaRPr lang="ru-RU" sz="11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100" dirty="0" smtClean="0">
                        <a:latin typeface="Bahnschrift Light" pitchFamily="34" charset="0"/>
                      </a:endParaRPr>
                    </a:p>
                    <a:p>
                      <a:pPr algn="r"/>
                      <a:endParaRPr lang="ru-RU" sz="1100" dirty="0" smtClean="0">
                        <a:latin typeface="Bahnschrift Light" pitchFamily="34" charset="0"/>
                      </a:endParaRPr>
                    </a:p>
                    <a:p>
                      <a:pPr algn="r"/>
                      <a:endParaRPr lang="ru-RU" sz="1100" dirty="0" smtClean="0">
                        <a:latin typeface="Bahnschrift Light" pitchFamily="34" charset="0"/>
                      </a:endParaRPr>
                    </a:p>
                    <a:p>
                      <a:pPr algn="r"/>
                      <a:endParaRPr lang="ru-RU" sz="1100" dirty="0" smtClean="0">
                        <a:latin typeface="Bahnschrift Light" pitchFamily="34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750,5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43628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13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Материально – техническое и организационное обеспечение органов местного самоуправления муниципального образования Староминский район</a:t>
                      </a:r>
                      <a:endParaRPr lang="ru-RU" sz="105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100" dirty="0" smtClean="0">
                        <a:latin typeface="Bahnschrift Light" pitchFamily="34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4 527,3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8384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14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Профилактика правонарушений</a:t>
                      </a:r>
                      <a:endParaRPr lang="ru-RU" sz="11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100,0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15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Содержание, ремонт и реконструкция</a:t>
                      </a:r>
                      <a:r>
                        <a:rPr lang="ru-RU" sz="1100" baseline="0" dirty="0" smtClean="0">
                          <a:latin typeface="Bahnschrift Light" pitchFamily="34" charset="0"/>
                        </a:rPr>
                        <a:t> жилищного фонда муниципального образования </a:t>
                      </a:r>
                      <a:r>
                        <a:rPr lang="ru-RU" sz="1100" b="0" kern="1200" dirty="0" err="1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Староминский</a:t>
                      </a: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 район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256,1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403487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16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Информационное общество</a:t>
                      </a:r>
                      <a:endParaRPr lang="ru-RU" sz="11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6 411,0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403487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Bahnschrift Light" pitchFamily="34" charset="0"/>
                        </a:rPr>
                        <a:t>17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Развитие сельского хозяйства и регулирования рынков сельскохозяйственной продукции, сырья и продовольствия в муниципальном образовании </a:t>
                      </a:r>
                      <a:r>
                        <a:rPr lang="ru-RU" sz="1100" b="0" kern="1200" dirty="0" err="1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Староминский</a:t>
                      </a: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 район</a:t>
                      </a:r>
                      <a:endParaRPr lang="ru-RU" sz="11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100" dirty="0" smtClean="0">
                        <a:latin typeface="Bahnschrift Light" pitchFamily="34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latin typeface="Bahnschrift Light" pitchFamily="34" charset="0"/>
                        </a:rPr>
                        <a:t>6 735,4</a:t>
                      </a:r>
                      <a:endParaRPr lang="ru-RU" sz="11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44C2NUO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762" y="7928824"/>
            <a:ext cx="1214414" cy="1215938"/>
          </a:xfrm>
          <a:prstGeom prst="rect">
            <a:avLst/>
          </a:prstGeom>
        </p:spPr>
      </p:pic>
      <p:pic>
        <p:nvPicPr>
          <p:cNvPr id="5" name="Рисунок 4" descr="147dd882c4e69a97bd877aab943464de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929454"/>
            <a:ext cx="362601" cy="1000132"/>
          </a:xfrm>
          <a:prstGeom prst="rect">
            <a:avLst/>
          </a:prstGeom>
        </p:spPr>
      </p:pic>
      <p:pic>
        <p:nvPicPr>
          <p:cNvPr id="6" name="Рисунок 5" descr="147dd882c4e69a97bd877aab943464d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929322"/>
            <a:ext cx="354175" cy="1000132"/>
          </a:xfrm>
          <a:prstGeom prst="rect">
            <a:avLst/>
          </a:prstGeom>
        </p:spPr>
      </p:pic>
      <p:pic>
        <p:nvPicPr>
          <p:cNvPr id="7" name="Рисунок 6" descr="147dd882c4e69a97bd877aab943464de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2062252" y="7920192"/>
            <a:ext cx="375978" cy="2071638"/>
          </a:xfrm>
          <a:prstGeom prst="rect">
            <a:avLst/>
          </a:prstGeom>
        </p:spPr>
      </p:pic>
      <p:pic>
        <p:nvPicPr>
          <p:cNvPr id="8" name="Рисунок 7" descr="i44C2NUOG(1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800000">
            <a:off x="0" y="0"/>
            <a:ext cx="782812" cy="785817"/>
          </a:xfrm>
          <a:prstGeom prst="rect">
            <a:avLst/>
          </a:prstGeom>
        </p:spPr>
      </p:pic>
      <p:pic>
        <p:nvPicPr>
          <p:cNvPr id="9" name="Рисунок 8" descr="147dd882c4e69a97bd877aab943464de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0" y="785786"/>
            <a:ext cx="375978" cy="2071638"/>
          </a:xfrm>
          <a:prstGeom prst="rect">
            <a:avLst/>
          </a:prstGeom>
        </p:spPr>
      </p:pic>
      <p:pic>
        <p:nvPicPr>
          <p:cNvPr id="10" name="Рисунок 9" descr="147dd882c4e69a97bd877aab943464de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1633624" y="-847830"/>
            <a:ext cx="375978" cy="2071638"/>
          </a:xfrm>
          <a:prstGeom prst="rect">
            <a:avLst/>
          </a:prstGeom>
        </p:spPr>
      </p:pic>
      <p:pic>
        <p:nvPicPr>
          <p:cNvPr id="11" name="Рисунок 10" descr="image(4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805" y="8501090"/>
            <a:ext cx="351675" cy="57147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714488" y="428596"/>
            <a:ext cx="2643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Bahnschrift Light Condensed" pitchFamily="34" charset="0"/>
              </a:rPr>
              <a:t>3. Муниципальный долг</a:t>
            </a:r>
            <a:endParaRPr lang="ru-RU" sz="2400" dirty="0">
              <a:latin typeface="Bahnschrift Light Condensed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66" y="857224"/>
            <a:ext cx="6383479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1600" dirty="0" smtClean="0">
                <a:latin typeface="Bahnschrift Light" pitchFamily="34" charset="0"/>
              </a:rPr>
              <a:t>Муниципальный долг - обязательства, возникающие из </a:t>
            </a:r>
          </a:p>
          <a:p>
            <a:pPr algn="just"/>
            <a:r>
              <a:rPr lang="ru-RU" sz="1600" dirty="0" smtClean="0">
                <a:latin typeface="Bahnschrift Light" pitchFamily="34" charset="0"/>
              </a:rPr>
              <a:t>муниципальных заимствований, гарантий по обязательствам</a:t>
            </a:r>
          </a:p>
          <a:p>
            <a:pPr algn="just"/>
            <a:r>
              <a:rPr lang="ru-RU" sz="1600" dirty="0" smtClean="0">
                <a:latin typeface="Bahnschrift Light" pitchFamily="34" charset="0"/>
              </a:rPr>
              <a:t>третьих лиц, другие обязательства в соответствии с видами</a:t>
            </a:r>
          </a:p>
          <a:p>
            <a:pPr algn="just"/>
            <a:r>
              <a:rPr lang="ru-RU" sz="1600" dirty="0" smtClean="0">
                <a:latin typeface="Bahnschrift Light" pitchFamily="34" charset="0"/>
              </a:rPr>
              <a:t>долговых обязательств, установленными Бюджетным Кодексом</a:t>
            </a:r>
          </a:p>
          <a:p>
            <a:pPr algn="just"/>
            <a:r>
              <a:rPr lang="ru-RU" sz="1600" dirty="0" smtClean="0">
                <a:latin typeface="Bahnschrift Light" pitchFamily="34" charset="0"/>
              </a:rPr>
              <a:t>Российской Федерации, принятые на себя муниципальным </a:t>
            </a:r>
          </a:p>
          <a:p>
            <a:pPr algn="just"/>
            <a:r>
              <a:rPr lang="ru-RU" sz="1600" dirty="0" smtClean="0">
                <a:latin typeface="Bahnschrift Light" pitchFamily="34" charset="0"/>
              </a:rPr>
              <a:t>образованием.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00783" y="2428860"/>
            <a:ext cx="64572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Bahnschrift Light" pitchFamily="34" charset="0"/>
              </a:rPr>
              <a:t>Динамика долговой нагрузки - отношение объема </a:t>
            </a:r>
            <a:br>
              <a:rPr lang="ru-RU" sz="1600" dirty="0" smtClean="0">
                <a:latin typeface="Bahnschrift Light" pitchFamily="34" charset="0"/>
              </a:rPr>
            </a:br>
            <a:r>
              <a:rPr lang="ru-RU" sz="1600" dirty="0" smtClean="0">
                <a:latin typeface="Bahnschrift Light" pitchFamily="34" charset="0"/>
              </a:rPr>
              <a:t>муниципального долга МО Староминский район на 1 января</a:t>
            </a:r>
          </a:p>
          <a:p>
            <a:r>
              <a:rPr lang="ru-RU" sz="1600" dirty="0" smtClean="0">
                <a:latin typeface="Bahnschrift Light" pitchFamily="34" charset="0"/>
              </a:rPr>
              <a:t>соответствующего года к общему годовому объему доходов </a:t>
            </a:r>
          </a:p>
          <a:p>
            <a:r>
              <a:rPr lang="ru-RU" sz="1600" dirty="0" smtClean="0">
                <a:latin typeface="Bahnschrift Light" pitchFamily="34" charset="0"/>
              </a:rPr>
              <a:t>МО Староминский район (без учета безвозмездных поступлений)</a:t>
            </a:r>
          </a:p>
          <a:p>
            <a:r>
              <a:rPr lang="ru-RU" sz="1600" dirty="0" smtClean="0">
                <a:latin typeface="Bahnschrift Light" pitchFamily="34" charset="0"/>
              </a:rPr>
              <a:t> на 2022-2024 год.</a:t>
            </a:r>
          </a:p>
          <a:p>
            <a:endParaRPr lang="ru-RU" sz="1600" dirty="0">
              <a:latin typeface="Bahnschrift Light" pitchFamily="34" charset="0"/>
            </a:endParaRPr>
          </a:p>
        </p:txBody>
      </p:sp>
      <p:graphicFrame>
        <p:nvGraphicFramePr>
          <p:cNvPr id="18" name="Диаграмма 17"/>
          <p:cNvGraphicFramePr/>
          <p:nvPr/>
        </p:nvGraphicFramePr>
        <p:xfrm>
          <a:off x="1285860" y="5929322"/>
          <a:ext cx="5000660" cy="2714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0" name="Диаграмма 19"/>
          <p:cNvGraphicFramePr/>
          <p:nvPr/>
        </p:nvGraphicFramePr>
        <p:xfrm>
          <a:off x="-500090" y="3214678"/>
          <a:ext cx="735809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2067</TotalTime>
  <Words>750</Words>
  <PresentationFormat>Экран (4:3)</PresentationFormat>
  <Paragraphs>242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Головань О.А..</dc:creator>
  <cp:lastModifiedBy>Хананин</cp:lastModifiedBy>
  <cp:revision>206</cp:revision>
  <dcterms:created xsi:type="dcterms:W3CDTF">2019-12-06T06:15:23Z</dcterms:created>
  <dcterms:modified xsi:type="dcterms:W3CDTF">2021-12-07T12:24:26Z</dcterms:modified>
</cp:coreProperties>
</file>