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6587" autoAdjust="0"/>
    <p:restoredTop sz="94203" autoAdjust="0"/>
  </p:normalViewPr>
  <p:slideViewPr>
    <p:cSldViewPr>
      <p:cViewPr>
        <p:scale>
          <a:sx n="80" d="100"/>
          <a:sy n="80" d="100"/>
        </p:scale>
        <p:origin x="-3156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970584771699187"/>
          <c:y val="5.0142099191624732E-2"/>
          <c:w val="0.72776926778998563"/>
          <c:h val="0.51480035404557689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462886.7</c:v>
                </c:pt>
                <c:pt idx="1">
                  <c:v>465300.9</c:v>
                </c:pt>
                <c:pt idx="2">
                  <c:v>431181.1</c:v>
                </c:pt>
              </c:numCache>
            </c:numRef>
          </c:val>
          <c:bubble3D val="1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1108159.7</c:v>
                </c:pt>
                <c:pt idx="1">
                  <c:v>737661.4</c:v>
                </c:pt>
                <c:pt idx="2">
                  <c:v>698283.4</c:v>
                </c:pt>
              </c:numCache>
            </c:numRef>
          </c:val>
          <c:bubble3D val="1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Всего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1571046.4000000004</c:v>
                </c:pt>
                <c:pt idx="1">
                  <c:v>1202962.3</c:v>
                </c:pt>
                <c:pt idx="2">
                  <c:v>1129464.5</c:v>
                </c:pt>
              </c:numCache>
            </c:numRef>
          </c:val>
          <c:bubble3D val="1"/>
        </c:ser>
        <c:dLbls>
          <c:showVal val="1"/>
        </c:dLbls>
        <c:gapWidth val="75"/>
        <c:axId val="158880896"/>
        <c:axId val="158882432"/>
      </c:barChart>
      <c:catAx>
        <c:axId val="158880896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600">
                <a:latin typeface="Bahnschrift Light" pitchFamily="34" charset="0"/>
              </a:defRPr>
            </a:pPr>
            <a:endParaRPr lang="ru-RU"/>
          </a:p>
        </c:txPr>
        <c:crossAx val="158882432"/>
        <c:crosses val="autoZero"/>
        <c:auto val="1"/>
        <c:lblAlgn val="ctr"/>
        <c:lblOffset val="100"/>
      </c:catAx>
      <c:valAx>
        <c:axId val="158882432"/>
        <c:scaling>
          <c:orientation val="minMax"/>
        </c:scaling>
        <c:axPos val="b"/>
        <c:numFmt formatCode="#,##0.0" sourceLinked="1"/>
        <c:majorTickMark val="none"/>
        <c:tickLblPos val="nextTo"/>
        <c:txPr>
          <a:bodyPr/>
          <a:lstStyle/>
          <a:p>
            <a:pPr>
              <a:defRPr sz="1400">
                <a:latin typeface="Bahnschrift Light" pitchFamily="34" charset="0"/>
              </a:defRPr>
            </a:pPr>
            <a:endParaRPr lang="ru-RU"/>
          </a:p>
        </c:txPr>
        <c:crossAx val="1588808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1932421543113824E-2"/>
          <c:y val="0.73448418322294629"/>
          <c:w val="0.89999987827649996"/>
          <c:h val="9.7348825630693109E-2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title>
      <c:layout>
        <c:manualLayout>
          <c:xMode val="edge"/>
          <c:yMode val="edge"/>
          <c:x val="0.3485654439068594"/>
          <c:y val="0.13412159324698844"/>
        </c:manualLayout>
      </c:layout>
    </c:title>
    <c:plotArea>
      <c:layout>
        <c:manualLayout>
          <c:layoutTarget val="inner"/>
          <c:xMode val="edge"/>
          <c:yMode val="edge"/>
          <c:x val="1.9364110604067045E-3"/>
          <c:y val="0.21688358758265541"/>
          <c:w val="0.444406227266891"/>
          <c:h val="0.7999312090804016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Pt>
            <c:idx val="0"/>
            <c:explosion val="12"/>
          </c:dPt>
          <c:dPt>
            <c:idx val="1"/>
            <c:explosion val="10"/>
          </c:dPt>
          <c:dPt>
            <c:idx val="2"/>
            <c:explosion val="14"/>
          </c:dPt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8.8300000000000017E-2</c:v>
                </c:pt>
                <c:pt idx="1">
                  <c:v>0.36470000000000002</c:v>
                </c:pt>
                <c:pt idx="2">
                  <c:v>0.54690000000000005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244043786220222"/>
          <c:y val="0.37829363280803679"/>
          <c:w val="0.25959517343710625"/>
          <c:h val="0.40007210940047838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layout>
        <c:manualLayout>
          <c:xMode val="edge"/>
          <c:yMode val="edge"/>
          <c:x val="0.17903573999480724"/>
          <c:y val="9.1206710714185693E-4"/>
        </c:manualLayout>
      </c:layout>
    </c:title>
    <c:plotArea>
      <c:layout>
        <c:manualLayout>
          <c:layoutTarget val="inner"/>
          <c:xMode val="edge"/>
          <c:yMode val="edge"/>
          <c:x val="3.2570209973753483E-2"/>
          <c:y val="0.20721777448373721"/>
          <c:w val="0.48865813648293965"/>
          <c:h val="0.73298720472440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Основная сумма поступлений налоговых и неналоговых доходов</c:v>
                </c:pt>
              </c:strCache>
            </c:strRef>
          </c:tx>
          <c:explosion val="40"/>
          <c:dPt>
            <c:idx val="1"/>
            <c:explosion val="0"/>
          </c:dPt>
          <c:dPt>
            <c:idx val="3"/>
            <c:explosion val="0"/>
          </c:dPt>
          <c:dLbls>
            <c:dLbl>
              <c:idx val="0"/>
              <c:layout>
                <c:manualLayout>
                  <c:x val="-4.0466462488373704E-2"/>
                  <c:y val="-0.19035397186726291"/>
                </c:manualLayout>
              </c:layout>
              <c:showPercent val="1"/>
            </c:dLbl>
            <c:dLbl>
              <c:idx val="1"/>
              <c:layout>
                <c:manualLayout>
                  <c:x val="-0.10000000000000003"/>
                  <c:y val="-8.1424923335550164E-3"/>
                </c:manualLayout>
              </c:layout>
              <c:showPercent val="1"/>
            </c:dLbl>
            <c:dLbl>
              <c:idx val="2"/>
              <c:layout>
                <c:manualLayout>
                  <c:x val="-6.1111111111111123E-2"/>
                  <c:y val="-0.10416666666666713"/>
                </c:manualLayout>
              </c:layout>
              <c:showPercent val="1"/>
            </c:dLbl>
            <c:dLbl>
              <c:idx val="3"/>
              <c:layout>
                <c:manualLayout>
                  <c:x val="-1.9307533501565593E-2"/>
                  <c:y val="-8.872265480674861E-2"/>
                </c:manualLayout>
              </c:layout>
              <c:showPercent val="1"/>
            </c:dLbl>
            <c:dLbl>
              <c:idx val="4"/>
              <c:layout>
                <c:manualLayout>
                  <c:x val="2.8978063564405552E-2"/>
                  <c:y val="-9.0767173662654063E-2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Налог на доходы физ. лиц</c:v>
                </c:pt>
                <c:pt idx="1">
                  <c:v>Арендная плата за землю</c:v>
                </c:pt>
                <c:pt idx="2">
                  <c:v>Упрощенная система налогооблажения</c:v>
                </c:pt>
                <c:pt idx="3">
                  <c:v>Налог патентной системы</c:v>
                </c:pt>
                <c:pt idx="4">
                  <c:v>Сельскохозяйственный налог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0.63710000000000022</c:v>
                </c:pt>
                <c:pt idx="1">
                  <c:v>6.8900000000000003E-2</c:v>
                </c:pt>
                <c:pt idx="2">
                  <c:v>0.16789999999999999</c:v>
                </c:pt>
                <c:pt idx="3">
                  <c:v>2.4799999999999999E-2</c:v>
                </c:pt>
                <c:pt idx="4">
                  <c:v>3.4700000000000002E-2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490966754155765"/>
          <c:y val="0.2099773622047244"/>
          <c:w val="0.4850903324584428"/>
          <c:h val="0.57982180155036556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5026937261796883"/>
          <c:y val="3.5502580326063626E-2"/>
          <c:w val="0.43787489063867296"/>
          <c:h val="0.65681233595800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Образование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807789.6</c:v>
                </c:pt>
                <c:pt idx="1">
                  <c:v>763256.8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246362972813253"/>
          <c:y val="9.9078921582351168E-2"/>
          <c:w val="0.40161063641555705"/>
          <c:h val="0.53536119898840018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8510008066873671"/>
          <c:y val="0.18485433070866206"/>
          <c:w val="0.30518760527139932"/>
          <c:h val="0.6151456692913386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6"/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Охрана окружающей среды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Фк и спорт</c:v>
                </c:pt>
                <c:pt idx="9">
                  <c:v>СМИ</c:v>
                </c:pt>
                <c:pt idx="10">
                  <c:v>Гос. Долг</c:v>
                </c:pt>
                <c:pt idx="11">
                  <c:v>МБТ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142281.60000000001</c:v>
                </c:pt>
                <c:pt idx="1">
                  <c:v>35</c:v>
                </c:pt>
                <c:pt idx="2">
                  <c:v>15795.6</c:v>
                </c:pt>
                <c:pt idx="3">
                  <c:v>18513.8</c:v>
                </c:pt>
                <c:pt idx="4">
                  <c:v>133774.70000000001</c:v>
                </c:pt>
                <c:pt idx="5">
                  <c:v>2327.8000000000002</c:v>
                </c:pt>
                <c:pt idx="6">
                  <c:v>61664.6</c:v>
                </c:pt>
                <c:pt idx="7">
                  <c:v>87117.1</c:v>
                </c:pt>
                <c:pt idx="8">
                  <c:v>288583.59999999998</c:v>
                </c:pt>
                <c:pt idx="9">
                  <c:v>1153</c:v>
                </c:pt>
                <c:pt idx="10">
                  <c:v>5010</c:v>
                </c:pt>
                <c:pt idx="11">
                  <c:v>7000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033588534752339"/>
          <c:y val="8.5452427821522306E-2"/>
          <c:w val="0.46472875055911445"/>
          <c:h val="0.91454757217847882"/>
        </c:manualLayout>
      </c:layout>
      <c:txPr>
        <a:bodyPr/>
        <a:lstStyle/>
        <a:p>
          <a:pPr>
            <a:defRPr sz="10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1347478864203751E-2"/>
          <c:y val="0.31968995697301916"/>
          <c:w val="0.96784880988475663"/>
          <c:h val="0.4966901089234663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1.8912464773672927E-3"/>
                  <c:y val="0.10178115416943696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301024.09999999998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Общее образование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-3.7824929547345819E-3"/>
                  <c:y val="0.11806613883654692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390866.5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Доп. образование детей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52791.6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Молодежная политика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6961.3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Другие вопросы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56146.1</c:v>
                </c:pt>
              </c:numCache>
            </c:numRef>
          </c:val>
        </c:ser>
        <c:dLbls>
          <c:showVal val="1"/>
        </c:dLbls>
        <c:overlap val="-25"/>
        <c:axId val="167334272"/>
        <c:axId val="167335808"/>
      </c:barChart>
      <c:catAx>
        <c:axId val="16733427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 b="1">
                <a:latin typeface="Bahnschrift Light" pitchFamily="34" charset="0"/>
              </a:defRPr>
            </a:pPr>
            <a:endParaRPr lang="ru-RU"/>
          </a:p>
        </c:txPr>
        <c:crossAx val="167335808"/>
        <c:crosses val="autoZero"/>
        <c:auto val="1"/>
        <c:lblAlgn val="ctr"/>
        <c:lblOffset val="100"/>
      </c:catAx>
      <c:valAx>
        <c:axId val="167335808"/>
        <c:scaling>
          <c:orientation val="minMax"/>
        </c:scaling>
        <c:delete val="1"/>
        <c:axPos val="l"/>
        <c:numFmt formatCode="General" sourceLinked="1"/>
        <c:tickLblPos val="nextTo"/>
        <c:crossAx val="167334272"/>
        <c:crosses val="autoZero"/>
        <c:crossBetween val="between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legend>
      <c:legendPos val="t"/>
      <c:layout>
        <c:manualLayout>
          <c:xMode val="edge"/>
          <c:yMode val="edge"/>
          <c:x val="8.3482300017810498E-2"/>
          <c:y val="2.5913642136820802E-2"/>
          <c:w val="0.83114415348701265"/>
          <c:h val="0.27037466364133672"/>
        </c:manualLayout>
      </c:layout>
      <c:txPr>
        <a:bodyPr/>
        <a:lstStyle/>
        <a:p>
          <a:pPr>
            <a:defRPr sz="16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Структура муниципального долга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сумма долга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84978</c:v>
                </c:pt>
                <c:pt idx="1">
                  <c:v>72583.5</c:v>
                </c:pt>
                <c:pt idx="2">
                  <c:v>60189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dLbls>
            <c:dLbl>
              <c:idx val="0"/>
              <c:layout>
                <c:manualLayout>
                  <c:x val="2.5396647642511212E-3"/>
                  <c:y val="9.3567699546013676E-3"/>
                </c:manualLayout>
              </c:layout>
              <c:showVal val="1"/>
            </c:dLbl>
            <c:dLbl>
              <c:idx val="1"/>
              <c:layout>
                <c:manualLayout>
                  <c:x val="5.0793295285022503E-3"/>
                  <c:y val="1.4035154931901956E-2"/>
                </c:manualLayout>
              </c:layout>
              <c:showVal val="1"/>
            </c:dLbl>
            <c:dLbl>
              <c:idx val="2"/>
              <c:layout>
                <c:manualLayout>
                  <c:x val="5.0789295812952761E-3"/>
                  <c:y val="1.4035154931901956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35400</c:v>
                </c:pt>
                <c:pt idx="1">
                  <c:v>35400</c:v>
                </c:pt>
                <c:pt idx="2">
                  <c:v>35400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кредиты</c:v>
                </c:pt>
              </c:strCache>
            </c:strRef>
          </c:tx>
          <c:dLbls>
            <c:dLbl>
              <c:idx val="0"/>
              <c:layout>
                <c:manualLayout>
                  <c:x val="1.7777653349757845E-2"/>
                  <c:y val="-9.3567699546013312E-3"/>
                </c:manualLayout>
              </c:layout>
              <c:showVal val="1"/>
            </c:dLbl>
            <c:dLbl>
              <c:idx val="1"/>
              <c:layout>
                <c:manualLayout>
                  <c:x val="1.7777653349757845E-2"/>
                  <c:y val="9.3567699546013312E-3"/>
                </c:manualLayout>
              </c:layout>
              <c:showVal val="1"/>
            </c:dLbl>
            <c:dLbl>
              <c:idx val="2"/>
              <c:layout>
                <c:manualLayout>
                  <c:x val="3.0475977171013552E-2"/>
                  <c:y val="-4.6783849773006231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49578</c:v>
                </c:pt>
                <c:pt idx="1">
                  <c:v>37183.5</c:v>
                </c:pt>
                <c:pt idx="2">
                  <c:v>24789</c:v>
                </c:pt>
              </c:numCache>
            </c:numRef>
          </c:val>
        </c:ser>
        <c:dLbls>
          <c:showVal val="1"/>
        </c:dLbls>
        <c:overlap val="-25"/>
        <c:axId val="167705984"/>
        <c:axId val="167711872"/>
      </c:barChart>
      <c:catAx>
        <c:axId val="167705984"/>
        <c:scaling>
          <c:orientation val="minMax"/>
        </c:scaling>
        <c:axPos val="b"/>
        <c:numFmt formatCode="General" sourceLinked="1"/>
        <c:majorTickMark val="none"/>
        <c:tickLblPos val="nextTo"/>
        <c:crossAx val="167711872"/>
        <c:crosses val="autoZero"/>
        <c:auto val="1"/>
        <c:lblAlgn val="ctr"/>
        <c:lblOffset val="100"/>
      </c:catAx>
      <c:valAx>
        <c:axId val="167711872"/>
        <c:scaling>
          <c:orientation val="minMax"/>
        </c:scaling>
        <c:delete val="1"/>
        <c:axPos val="l"/>
        <c:numFmt formatCode="General" sourceLinked="1"/>
        <c:tickLblPos val="nextTo"/>
        <c:crossAx val="167705984"/>
        <c:crosses val="autoZero"/>
        <c:crossBetween val="between"/>
      </c:valAx>
    </c:plotArea>
    <c:legend>
      <c:legendPos val="t"/>
      <c:layout/>
    </c:legend>
    <c:plotVisOnly val="1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8985905309666064E-2"/>
          <c:y val="0.18665387139107611"/>
          <c:w val="0.77734711045937677"/>
          <c:h val="0.35148129921259996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долговой нагрузки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6.903965567151258E-3"/>
                  <c:y val="2.500000000000000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1.8985905309666064E-2"/>
                  <c:y val="-6.2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16,0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0.255</c:v>
                </c:pt>
                <c:pt idx="1">
                  <c:v>0.26600000000000001</c:v>
                </c:pt>
                <c:pt idx="2">
                  <c:v>0.26200000000000001</c:v>
                </c:pt>
              </c:numCache>
            </c:numRef>
          </c:val>
        </c:ser>
        <c:dLbls>
          <c:showVal val="1"/>
        </c:dLbls>
        <c:marker val="1"/>
        <c:axId val="167744640"/>
        <c:axId val="167746176"/>
      </c:lineChart>
      <c:catAx>
        <c:axId val="167744640"/>
        <c:scaling>
          <c:orientation val="minMax"/>
        </c:scaling>
        <c:axPos val="b"/>
        <c:majorTickMark val="none"/>
        <c:tickLblPos val="nextTo"/>
        <c:crossAx val="167746176"/>
        <c:crosses val="autoZero"/>
        <c:auto val="1"/>
        <c:lblAlgn val="ctr"/>
        <c:lblOffset val="100"/>
      </c:catAx>
      <c:valAx>
        <c:axId val="167746176"/>
        <c:scaling>
          <c:orientation val="minMax"/>
        </c:scaling>
        <c:delete val="1"/>
        <c:axPos val="l"/>
        <c:numFmt formatCode="0.0%" sourceLinked="1"/>
        <c:majorTickMark val="none"/>
        <c:tickLblPos val="nextTo"/>
        <c:crossAx val="1677446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5592551871477824"/>
          <c:y val="0.16666666666666666"/>
          <c:w val="0.44391805482129199"/>
          <c:h val="9.4320538057742778E-2"/>
        </c:manualLayout>
      </c:layout>
    </c:legend>
    <c:plotVisOnly val="1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F6C0F-64DD-4FDC-98C7-7A36CF0420DE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32B6D-A4C8-4776-B4FA-D6D2DE2B8D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32B6D-A4C8-4776-B4FA-D6D2DE2B8DB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chart" Target="../charts/chart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3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jpeg"/><Relationship Id="rId7" Type="http://schemas.openxmlformats.org/officeDocument/2006/relationships/image" Target="../media/image6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9.jpeg"/><Relationship Id="rId7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7.jpeg"/><Relationship Id="rId10" Type="http://schemas.openxmlformats.org/officeDocument/2006/relationships/chart" Target="../charts/chart6.xml"/><Relationship Id="rId4" Type="http://schemas.openxmlformats.org/officeDocument/2006/relationships/image" Target="../media/image8.jpeg"/><Relationship Id="rId9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8.jpeg"/><Relationship Id="rId7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New Project(4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4" name="Рисунок 3" descr="Староминский район бюджет на 2021-2023 годы (проект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895" y="1071538"/>
            <a:ext cx="4179105" cy="7429520"/>
          </a:xfrm>
          <a:prstGeom prst="rect">
            <a:avLst/>
          </a:prstGeom>
        </p:spPr>
      </p:pic>
      <p:pic>
        <p:nvPicPr>
          <p:cNvPr id="5" name="Рисунок 4" descr="Староминский район бюджет на 2021-2023 годы (проект)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20" y="642912"/>
            <a:ext cx="4143379" cy="78502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43182" y="1135631"/>
            <a:ext cx="4214818" cy="529375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4600" b="1" dirty="0" err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Староминский</a:t>
            </a:r>
            <a:r>
              <a:rPr lang="ru-RU" sz="4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 </a:t>
            </a:r>
          </a:p>
          <a:p>
            <a:pPr algn="ctr"/>
            <a:r>
              <a:rPr lang="ru-RU" sz="4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на 2024-2026 </a:t>
            </a:r>
          </a:p>
          <a:p>
            <a:pPr algn="ctr"/>
            <a:r>
              <a:rPr lang="ru-RU" sz="4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 (проект)</a:t>
            </a:r>
            <a:endParaRPr lang="ru-RU" sz="46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ew Projec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34" y="214282"/>
            <a:ext cx="1209675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6256" y="642910"/>
            <a:ext cx="2015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ahnschrift Light Condensed" pitchFamily="34" charset="0"/>
              </a:rPr>
              <a:t>Уважаемые жители</a:t>
            </a:r>
            <a:br>
              <a:rPr lang="ru-RU" dirty="0" smtClean="0">
                <a:latin typeface="Bahnschrift Light Condensed" pitchFamily="34" charset="0"/>
              </a:rPr>
            </a:br>
            <a:r>
              <a:rPr lang="ru-RU" dirty="0" smtClean="0">
                <a:latin typeface="Bahnschrift Light Condensed" pitchFamily="34" charset="0"/>
              </a:rPr>
              <a:t>Староминского района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00504" y="2357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643182" y="1500166"/>
            <a:ext cx="367769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  <a:cs typeface="Times New Roman" pitchFamily="18" charset="0"/>
              </a:rPr>
              <a:t>Перед вами документ, в котором кратко и доступно отражены основные параметры местного бюджета на 2024 год и на плановый период 2025 и 2026 годов.</a:t>
            </a:r>
          </a:p>
          <a:p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43182" y="2285984"/>
            <a:ext cx="42755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Что такое бюджет?</a:t>
            </a:r>
          </a:p>
          <a:p>
            <a:r>
              <a:rPr lang="ru-RU" sz="1200" dirty="0" smtClean="0">
                <a:latin typeface="Bahnschrift Light" pitchFamily="34" charset="0"/>
              </a:rPr>
              <a:t>Это форма образования и расходования денежных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средств  предназначенных для финансового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обеспечения задач и функций местного самоуправления.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82" y="3223431"/>
            <a:ext cx="3098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Бюджет состоит из доходов и расходов.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43182" y="3572430"/>
            <a:ext cx="433484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Доходы определяются бюджетным кодексом Российской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Федерации и состоят из: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налоговых поступлений: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 </a:t>
            </a:r>
            <a:r>
              <a:rPr lang="ru-RU" sz="1200" dirty="0" smtClean="0"/>
              <a:t>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налог на прибыль организаций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налог на доходы физических лиц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единый сельскохозяйственный налог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прочие налоги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неналоговых поступлений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 </a:t>
            </a:r>
            <a:r>
              <a:rPr lang="ru-RU" sz="1200" dirty="0" smtClean="0"/>
              <a:t>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доходы от использования имущества,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находящегося в государственной или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муниципальной собственности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плата за негативное воздействие на окружающую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среду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</a:t>
            </a:r>
            <a:r>
              <a:rPr lang="ru-RU" sz="1200" dirty="0" smtClean="0"/>
              <a:t> • </a:t>
            </a:r>
            <a:r>
              <a:rPr lang="ru-RU" sz="1200" dirty="0" smtClean="0">
                <a:latin typeface="Bahnschrift Light" pitchFamily="34" charset="0"/>
              </a:rPr>
              <a:t>доходы от оказания платных работ (услуг)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штрафы, санкции, возмещение ущерба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прочие поступления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безвозмездных поступлений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</a:t>
            </a:r>
            <a:r>
              <a:rPr lang="ru-RU" sz="1200" dirty="0" smtClean="0"/>
              <a:t> • </a:t>
            </a:r>
            <a:r>
              <a:rPr lang="ru-RU" sz="1200" dirty="0" smtClean="0">
                <a:latin typeface="Bahnschrift Light" pitchFamily="34" charset="0"/>
              </a:rPr>
              <a:t>поступления от других бюджетов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 (межбюджетные трансферты)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поступления от организаций, граждан 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4620" y="7429520"/>
            <a:ext cx="38411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Разграничение расходных обязательств бюджета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устанавливаются законодательством Российской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Федерации.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Расходы бюджета делятся на: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типам расходных обязательств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муниципальным программам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функциям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экономическому содержанию</a:t>
            </a:r>
            <a:endParaRPr lang="ru-RU" sz="1200" dirty="0">
              <a:latin typeface="Bahnschrift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32" y="357158"/>
            <a:ext cx="907263" cy="1071570"/>
          </a:xfrm>
          <a:prstGeom prst="rect">
            <a:avLst/>
          </a:prstGeom>
        </p:spPr>
      </p:pic>
      <p:pic>
        <p:nvPicPr>
          <p:cNvPr id="29" name="Рисунок 28" descr="i44C2NUO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30" name="Рисунок 29" descr="147dd882c4e69a97bd877aab943464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32" name="Рисунок 31" descr="147dd882c4e69a97bd877aab943464de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33" name="Рисунок 32" descr="147dd882c4e69a97bd877aab943464de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38" name="Рисунок 37" descr="image(14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36" y="8501090"/>
            <a:ext cx="463844" cy="558185"/>
          </a:xfrm>
          <a:prstGeom prst="rect">
            <a:avLst/>
          </a:prstGeom>
        </p:spPr>
      </p:pic>
      <p:pic>
        <p:nvPicPr>
          <p:cNvPr id="39" name="Рисунок 38" descr="i44C2NUOG(1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40" name="Рисунок 39" descr="147dd882c4e69a97bd877aab943464de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41" name="Рисунок 40" descr="147dd882c4e69a97bd877aab943464de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52" name="Рисунок 51" descr="image(5)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2984" y="-285784"/>
            <a:ext cx="5857916" cy="2543193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214422" y="1357290"/>
            <a:ext cx="5429264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Указ Президента Российской Федерации от 07.05.2018 года № 204 «О национальных целях и стратегических задачах развития Российской Федерации на период до 2024 года»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Указ Президента Российской Федерации от 21.07.2020 года № 474 «О национальных целях развития Российской Федерации на период до 2030 года»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Прогноз социально-экономического развития </a:t>
            </a:r>
            <a:r>
              <a:rPr lang="ru-RU" sz="1400" dirty="0" err="1" smtClean="0">
                <a:latin typeface="Bahnschrift Light" pitchFamily="34" charset="0"/>
              </a:rPr>
              <a:t>Староминского</a:t>
            </a:r>
            <a:r>
              <a:rPr lang="ru-RU" sz="1400" dirty="0" smtClean="0">
                <a:latin typeface="Bahnschrift Light" pitchFamily="34" charset="0"/>
              </a:rPr>
              <a:t> района  на 2024 год и на плановый период 2025 – 2026 годов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Послание Президента Российской Федерации Федеральному Собранию Российской Федерации от 21 февраля 2023 г.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Основные направления бюджетной, налоговой и </a:t>
            </a:r>
            <a:r>
              <a:rPr lang="ru-RU" sz="1400" dirty="0" err="1" smtClean="0">
                <a:latin typeface="Bahnschrift Light" pitchFamily="34" charset="0"/>
              </a:rPr>
              <a:t>таможенно-тарифной</a:t>
            </a:r>
            <a:r>
              <a:rPr lang="ru-RU" sz="1400" dirty="0" smtClean="0">
                <a:latin typeface="Bahnschrift Light" pitchFamily="34" charset="0"/>
              </a:rPr>
              <a:t> политики Российской Федерации на 2024 год и на плановый период 2025 и 2026 годов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Основные направления бюджетной и налоговой политики 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err="1" smtClean="0">
                <a:latin typeface="Bahnschrift Light" pitchFamily="34" charset="0"/>
              </a:rPr>
              <a:t>Староминского</a:t>
            </a:r>
            <a:r>
              <a:rPr lang="ru-RU" sz="1400" dirty="0" smtClean="0">
                <a:latin typeface="Bahnschrift Light" pitchFamily="34" charset="0"/>
              </a:rPr>
              <a:t> района на 2024 год и плановый период 2025 и 2026 годов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Муниципальные программы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Bahnschrift Light" pitchFamily="34" charset="0"/>
              </a:rPr>
              <a:t>Основные цели и задачи: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населения доступными и качественными муниципальными услугами, социальными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гарантиями, адресное решение социальных вопросов, создание благоприятных и комфортных условий для проживания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роста доходной части консолидированного бюджета </a:t>
            </a:r>
            <a:r>
              <a:rPr lang="ru-RU" sz="1400" dirty="0" err="1" smtClean="0">
                <a:latin typeface="Bahnschrift Light" pitchFamily="34" charset="0"/>
              </a:rPr>
              <a:t>Староминского</a:t>
            </a:r>
            <a:r>
              <a:rPr lang="ru-RU" sz="1400" dirty="0" smtClean="0">
                <a:latin typeface="Bahnschrift Light" pitchFamily="34" charset="0"/>
              </a:rPr>
              <a:t> района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мер, направленных на устойчивое социально-экономическое развитие района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 сбалансированности и устойчивости бюджета и бюджетов поселений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Реализация политики, направленной на прозрачность, открытость бюджетного процесса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6" name="Рисунок 5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11" name="Рисунок 10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pic>
        <p:nvPicPr>
          <p:cNvPr id="12" name="Рисунок 11" descr="image(..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20" y="8501090"/>
            <a:ext cx="378180" cy="571472"/>
          </a:xfrm>
          <a:prstGeom prst="rect">
            <a:avLst/>
          </a:prstGeom>
        </p:spPr>
      </p:pic>
      <p:pic>
        <p:nvPicPr>
          <p:cNvPr id="13" name="Рисунок 12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2918" y="0"/>
            <a:ext cx="3046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1. Доходная часть бюджета</a:t>
            </a:r>
            <a:endParaRPr lang="ru-RU" sz="2400" dirty="0">
              <a:latin typeface="Bahnschrift Light Condense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66" y="428596"/>
            <a:ext cx="6013185" cy="6340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  Прогнозные данные администрации муниципального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образования Староминский район были положены в основу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формирования доходной базы.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       Доходная база бюджета рассчитывалась исходя из норм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действующего бюджетного и налогового законодательства с учетом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соответствующих изменений и дополнений. </a:t>
            </a:r>
          </a:p>
          <a:p>
            <a:r>
              <a:rPr lang="ru-RU" sz="1400" dirty="0" smtClean="0">
                <a:latin typeface="Bahnschrift Light" pitchFamily="34" charset="0"/>
              </a:rPr>
              <a:t>      В таблице ниже приведены расчеты по основным источникам </a:t>
            </a:r>
          </a:p>
          <a:p>
            <a:r>
              <a:rPr lang="ru-RU" sz="1400" dirty="0" smtClean="0">
                <a:latin typeface="Bahnschrift Light" pitchFamily="34" charset="0"/>
              </a:rPr>
              <a:t>доходов в тыс. рублей.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        Как видно из приведенной таблицы большую часть доходов </a:t>
            </a:r>
          </a:p>
          <a:p>
            <a:r>
              <a:rPr lang="ru-RU" sz="1400" dirty="0" smtClean="0">
                <a:latin typeface="Bahnschrift Light" pitchFamily="34" charset="0"/>
              </a:rPr>
              <a:t>представляют безвозмездные поступления, состоящие из дотаций, </a:t>
            </a:r>
          </a:p>
          <a:p>
            <a:r>
              <a:rPr lang="ru-RU" sz="1400" dirty="0" smtClean="0">
                <a:latin typeface="Bahnschrift Light" pitchFamily="34" charset="0"/>
              </a:rPr>
              <a:t>субсидий, субвенций и иных межбюджетных трансфертов. 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На 2024 год безвозмездных поступлений запланировано:</a:t>
            </a:r>
          </a:p>
          <a:p>
            <a:r>
              <a:rPr lang="ru-RU" sz="1400" dirty="0" smtClean="0">
                <a:latin typeface="Bahnschrift Light" pitchFamily="34" charset="0"/>
              </a:rPr>
              <a:t>— дотаций в размере 97 619,7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субсидии в размере 402 911,1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субвенции в размере 604 166,0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иные межбюджетные трансферты 3 462,9 тыс. рублей</a:t>
            </a:r>
            <a:endParaRPr lang="ru-RU" sz="1400" dirty="0">
              <a:latin typeface="Bahnschrift Light Condensed" pitchFamily="34" charset="0"/>
            </a:endParaRPr>
          </a:p>
        </p:txBody>
      </p:sp>
      <p:graphicFrame>
        <p:nvGraphicFramePr>
          <p:cNvPr id="23" name="Диаграмма 22"/>
          <p:cNvGraphicFramePr/>
          <p:nvPr/>
        </p:nvGraphicFramePr>
        <p:xfrm>
          <a:off x="0" y="2285984"/>
          <a:ext cx="6572272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85728" y="6286512"/>
          <a:ext cx="5500726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428604" y="3286116"/>
          <a:ext cx="5786446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0042" y="642910"/>
            <a:ext cx="5945858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  В структуре налоговых и неналоговых доходов основная сумма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поступлений (93,35 %) в 2024 году запланирована по пяти доходным</a:t>
            </a:r>
          </a:p>
          <a:p>
            <a:r>
              <a:rPr lang="ru-RU" sz="1400" dirty="0" smtClean="0">
                <a:latin typeface="Bahnschrift Light" pitchFamily="34" charset="0"/>
              </a:rPr>
              <a:t>источникам: </a:t>
            </a:r>
          </a:p>
          <a:p>
            <a:r>
              <a:rPr lang="ru-RU" sz="1400" dirty="0" smtClean="0">
                <a:latin typeface="Bahnschrift Light" pitchFamily="34" charset="0"/>
              </a:rPr>
              <a:t>— налог на доходы физических лиц – 294 912,3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арендная плата за землю– 31 912,0 тыс. рублей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— налог, взимаемый в связи с применением упрощенной системы</a:t>
            </a:r>
          </a:p>
          <a:p>
            <a:r>
              <a:rPr lang="ru-RU" sz="1400" dirty="0" smtClean="0">
                <a:latin typeface="Bahnschrift Light" pitchFamily="34" charset="0"/>
              </a:rPr>
              <a:t>    налогообложения – 77 724,5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налог, взимаемый в связи с применением патентной системы</a:t>
            </a:r>
          </a:p>
          <a:p>
            <a:r>
              <a:rPr lang="ru-RU" sz="1400" dirty="0" smtClean="0">
                <a:latin typeface="Bahnschrift Light" pitchFamily="34" charset="0"/>
              </a:rPr>
              <a:t>налогообложения – 11 500,0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единый сельскохозяйственный налог – 16 074,0 тыс. рублей</a:t>
            </a:r>
          </a:p>
          <a:p>
            <a:endParaRPr lang="ru-RU" sz="1200" dirty="0" smtClean="0">
              <a:latin typeface="Bahnschrift Light Condensed" pitchFamily="34" charset="0"/>
            </a:endParaRPr>
          </a:p>
          <a:p>
            <a:endParaRPr lang="ru-RU" sz="1200" dirty="0"/>
          </a:p>
        </p:txBody>
      </p:sp>
      <p:pic>
        <p:nvPicPr>
          <p:cNvPr id="7" name="Рисунок 6" descr="i44C2NUOG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8" name="Рисунок 7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11" name="Рисунок 10" descr="147dd882c4e69a97bd877aab943464d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12" name="Рисунок 11" descr="i44C2NUO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13" name="Рисунок 12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14" name="Рисунок 13" descr="image(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876" y="8531199"/>
            <a:ext cx="428604" cy="541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90" y="2428860"/>
          <a:ext cx="6215083" cy="5352380"/>
        </p:xfrm>
        <a:graphic>
          <a:graphicData uri="http://schemas.openxmlformats.org/drawingml/2006/table">
            <a:tbl>
              <a:tblPr/>
              <a:tblGrid>
                <a:gridCol w="2935238"/>
                <a:gridCol w="1065290"/>
                <a:gridCol w="1093064"/>
                <a:gridCol w="1121491"/>
              </a:tblGrid>
              <a:tr h="642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20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1 571 046,4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1 190 567,8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1 117 070,0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Общегосударственные вопросы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142 281,6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130 043,4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129 930,1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оборона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35,0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35,0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35,0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15 795,6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15 230,6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230,6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экономика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18 513,8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16 552,8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16 586,1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133 774,7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18 782,7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2 116,0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Охрана окружающей среды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2 327,8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Образование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807 789,6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819 003,7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753 894,1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Культура, кинематография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61 664,6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42 608,8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43 410,0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Социальная политика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87 117,1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71 997,8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72 507,1</a:t>
                      </a:r>
                      <a:endParaRPr lang="ru-RU" sz="1400" baseline="0" dirty="0" smtClean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Физическая культура и спорт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288 583,6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49 044,8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44 047,2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Средства массовой информации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1 153,0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1703,0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1703,0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5 010,0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5 010,0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4 993,2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Межбюджетные трансферты общего характера бюджетам  бюджетной системы Российской Федерации 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000,0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7 000,0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7 000,0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Условно утвержденные расходы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13 555,2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25 617,6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8604" y="1857356"/>
            <a:ext cx="6111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2. Расходы бюджета МО </a:t>
            </a:r>
            <a:r>
              <a:rPr lang="ru-RU" sz="2400" dirty="0" err="1" smtClean="0">
                <a:latin typeface="Bahnschrift Light Condensed" pitchFamily="34" charset="0"/>
              </a:rPr>
              <a:t>Староминский</a:t>
            </a:r>
            <a:r>
              <a:rPr lang="ru-RU" sz="2400" dirty="0" smtClean="0">
                <a:latin typeface="Bahnschrift Light Condensed" pitchFamily="34" charset="0"/>
              </a:rPr>
              <a:t> район </a:t>
            </a:r>
            <a:r>
              <a:rPr lang="ru-RU" sz="1400" dirty="0" smtClean="0">
                <a:latin typeface="Bahnschrift Light" pitchFamily="34" charset="0"/>
                <a:cs typeface="Times New Roman" pitchFamily="18" charset="0"/>
              </a:rPr>
              <a:t>(тыс. рублей)</a:t>
            </a:r>
            <a:endParaRPr lang="ru-RU" sz="1400" dirty="0">
              <a:latin typeface="Bahnschrift Light" pitchFamily="34" charset="0"/>
              <a:cs typeface="Times New Roman" pitchFamily="18" charset="0"/>
            </a:endParaRPr>
          </a:p>
        </p:txBody>
      </p:sp>
      <p:pic>
        <p:nvPicPr>
          <p:cNvPr id="11" name="Рисунок 10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12" name="Рисунок 11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15" name="Рисунок 1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16" name="Рисунок 15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17" name="Рисунок 1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pic>
        <p:nvPicPr>
          <p:cNvPr id="18" name="Рисунок 17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142844"/>
            <a:ext cx="642675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Необходимо иметь в виду, что общий объем</a:t>
            </a:r>
          </a:p>
          <a:p>
            <a:r>
              <a:rPr lang="ru-RU" sz="1400" dirty="0" smtClean="0">
                <a:latin typeface="Bahnschrift Light" pitchFamily="34" charset="0"/>
              </a:rPr>
              <a:t> безвозмездных поступлений запланирован в соответствии с</a:t>
            </a:r>
          </a:p>
          <a:p>
            <a:r>
              <a:rPr lang="ru-RU" sz="1400" dirty="0" smtClean="0">
                <a:latin typeface="Bahnschrift Light" pitchFamily="34" charset="0"/>
              </a:rPr>
              <a:t>показателями, предусмотренными проектом закона Краснодарского </a:t>
            </a:r>
          </a:p>
          <a:p>
            <a:r>
              <a:rPr lang="ru-RU" sz="1400" dirty="0" smtClean="0">
                <a:latin typeface="Bahnschrift Light" pitchFamily="34" charset="0"/>
              </a:rPr>
              <a:t>края «О бюджете Краснодарского края на 2024 год и на плановый период</a:t>
            </a:r>
            <a:endParaRPr lang="en-US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2025 и</a:t>
            </a:r>
            <a:r>
              <a:rPr lang="en-US" sz="1400" dirty="0" smtClean="0">
                <a:latin typeface="Bahnschrift Light" pitchFamily="34" charset="0"/>
              </a:rPr>
              <a:t> </a:t>
            </a:r>
            <a:r>
              <a:rPr lang="ru-RU" sz="1400" dirty="0" smtClean="0">
                <a:latin typeface="Bahnschrift Light" pitchFamily="34" charset="0"/>
              </a:rPr>
              <a:t>2026 годов» и проектами решений Советов сельских поселений </a:t>
            </a:r>
          </a:p>
          <a:p>
            <a:r>
              <a:rPr lang="ru-RU" sz="1400" dirty="0" smtClean="0">
                <a:latin typeface="Bahnschrift Light" pitchFamily="34" charset="0"/>
              </a:rPr>
              <a:t>Староминского района «О бюджете сельского поселения Староминского </a:t>
            </a:r>
          </a:p>
          <a:p>
            <a:r>
              <a:rPr lang="ru-RU" sz="1400" dirty="0" smtClean="0">
                <a:latin typeface="Bahnschrift Light" pitchFamily="34" charset="0"/>
              </a:rPr>
              <a:t>района на 2024 год».</a:t>
            </a:r>
            <a:endParaRPr lang="ru-RU" sz="1400" strike="sngStrike" dirty="0"/>
          </a:p>
        </p:txBody>
      </p:sp>
      <p:pic>
        <p:nvPicPr>
          <p:cNvPr id="20" name="Рисунок 19" descr="image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007" y="8548688"/>
            <a:ext cx="381703" cy="5239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14290" y="8001024"/>
            <a:ext cx="54024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В таблице, предоставленной выше, данные о расходах </a:t>
            </a:r>
          </a:p>
          <a:p>
            <a:r>
              <a:rPr lang="ru-RU" sz="1400" dirty="0" smtClean="0">
                <a:latin typeface="Bahnschrift Light" pitchFamily="34" charset="0"/>
              </a:rPr>
              <a:t>бюджета в разрезе разделов и подразделов функциональной</a:t>
            </a:r>
          </a:p>
          <a:p>
            <a:r>
              <a:rPr lang="ru-RU" sz="1400" dirty="0" smtClean="0">
                <a:latin typeface="Bahnschrift Light" pitchFamily="34" charset="0"/>
              </a:rPr>
              <a:t>классификации.</a:t>
            </a:r>
            <a:endParaRPr lang="ru-RU" sz="1400" dirty="0">
              <a:latin typeface="Bahnschrift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5" name="Рисунок 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6" name="Рисунок 5" descr="147dd882c4e69a97bd877aab943464de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7" name="Рисунок 6" descr="147dd882c4e69a97bd877aab943464d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8" name="Рисунок 7" descr="i44C2NUOG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1" name="Рисунок 10" descr="image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52" y="8539192"/>
            <a:ext cx="342333" cy="53340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8604" y="500034"/>
            <a:ext cx="528702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            Как видно из приведенных</a:t>
            </a:r>
          </a:p>
          <a:p>
            <a:r>
              <a:rPr lang="ru-RU" sz="1600" dirty="0" smtClean="0">
                <a:latin typeface="Bahnschrift Light" pitchFamily="34" charset="0"/>
              </a:rPr>
              <a:t>данных основная часть</a:t>
            </a:r>
          </a:p>
          <a:p>
            <a:r>
              <a:rPr lang="ru-RU" sz="1600" dirty="0" smtClean="0">
                <a:latin typeface="Bahnschrift Light" pitchFamily="34" charset="0"/>
              </a:rPr>
              <a:t>расходов приходится на раздел</a:t>
            </a:r>
          </a:p>
          <a:p>
            <a:r>
              <a:rPr lang="ru-RU" sz="1600" dirty="0" smtClean="0">
                <a:latin typeface="Bahnschrift Light" pitchFamily="34" charset="0"/>
              </a:rPr>
              <a:t>образование. </a:t>
            </a:r>
          </a:p>
          <a:p>
            <a:endParaRPr lang="ru-RU" sz="1600" dirty="0" smtClean="0">
              <a:latin typeface="Bahnschrift Light" pitchFamily="34" charset="0"/>
            </a:endParaRPr>
          </a:p>
          <a:p>
            <a:r>
              <a:rPr lang="ru-RU" sz="1600" dirty="0" smtClean="0">
                <a:latin typeface="Bahnschrift Light" pitchFamily="34" charset="0"/>
              </a:rPr>
              <a:t>Из этого следует, что образование включает в себя</a:t>
            </a:r>
          </a:p>
          <a:p>
            <a:r>
              <a:rPr lang="ru-RU" sz="1600" dirty="0" smtClean="0">
                <a:latin typeface="Bahnschrift Light" pitchFamily="34" charset="0"/>
              </a:rPr>
              <a:t>52% от общих расходов.</a:t>
            </a: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2928934" y="285720"/>
          <a:ext cx="4286256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428604" y="5715008"/>
          <a:ext cx="6429396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57166" y="5733644"/>
            <a:ext cx="46907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Расходы на остальные разделы представлены</a:t>
            </a:r>
          </a:p>
          <a:p>
            <a:r>
              <a:rPr lang="ru-RU" sz="1600" dirty="0" smtClean="0">
                <a:latin typeface="Bahnschrift Light" pitchFamily="34" charset="0"/>
              </a:rPr>
              <a:t>в структуре ниже.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28604" y="2295583"/>
            <a:ext cx="6045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Раздел образование имеет несколько крупных подразделов:</a:t>
            </a: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142852" y="2571736"/>
          <a:ext cx="6715148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5" name="Рисунок 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6" name="Рисунок 5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pic>
        <p:nvPicPr>
          <p:cNvPr id="13" name="Рисунок 12" descr="image(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722" y="8471324"/>
            <a:ext cx="424426" cy="60127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5728" y="285720"/>
            <a:ext cx="5809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Расходы по муниципальным программам         (тыс. рублей)</a:t>
            </a:r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14290" y="785786"/>
          <a:ext cx="6215106" cy="7343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"/>
                <a:gridCol w="5072098"/>
                <a:gridCol w="785818"/>
              </a:tblGrid>
              <a:tr h="285752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муниципальной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программы муниципального образования </a:t>
                      </a:r>
                    </a:p>
                    <a:p>
                      <a:pPr algn="ctr"/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Староминский район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909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инвестиционной привлекательности муниципального образования Староминский район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600,0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образования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768 735,7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 поддержка граждан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48 747,9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Дети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Кубани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38 133,2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Комплексное и устойчивое развитие в сфере строительства и дорожного хозяйства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251 964,0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субъектов малого и среднего предпринимательства муниципального образования Староминский район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300,0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Разработка градостроительной документации территории муниципального образования 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Староминский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1 700,0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безопасности населения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15 795,6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культуры Староминского района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85 347,1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физической культуры и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спорта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46 028,8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Молодежь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Кубани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8 088,2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гражданского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общества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800,0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5792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жильем молодых семей в муниципальном образовании 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Староминский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3 087,0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6262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Материально – техническое и организационное обеспечение органов местного самоуправления муниципального образования Староминский район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2 597,9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84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Профилактика правонарушений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10 000,0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Содержание, ремонт и реконструкция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жилищного фонда муниципального образования 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Староминский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387,2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054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Информационное общество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6 629,6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сельского хозяйства и регулирования рынков сельскохозяйственной продукции, сырья и продовольствия в муниципальном образовании 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Староминский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10 723,0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338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топливно-энергетического комплекса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16 743,9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817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водопроводно-канализационного хозяйства на территории 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Староминского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района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106 646,6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5" name="Рисунок 4" descr="147dd882c4e69a97bd877aab943464de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6" name="Рисунок 5" descr="147dd882c4e69a97bd877aab943464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1" name="Рисунок 10" descr="image(4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805" y="8501090"/>
            <a:ext cx="351675" cy="5714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14488" y="428596"/>
            <a:ext cx="2643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3. Муниципальный долг</a:t>
            </a:r>
            <a:endParaRPr lang="ru-RU" sz="2400" dirty="0">
              <a:latin typeface="Bahnschrift Light Condense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66" y="857224"/>
            <a:ext cx="6383479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600" dirty="0" smtClean="0">
                <a:latin typeface="Bahnschrift Light" pitchFamily="34" charset="0"/>
              </a:rPr>
              <a:t>Муниципальный долг - обязательства, возникающие из 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муниципальных заимствований, гарантий по обязательствам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третьих лиц, другие обязательства в соответствии с видами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долговых обязательств, установленными Бюджетным Кодексом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Российской Федерации, принятые на себя муниципальным 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образованием.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00783" y="2428860"/>
            <a:ext cx="64572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Динамика долговой нагрузки - отношение объема </a:t>
            </a:r>
            <a:br>
              <a:rPr lang="ru-RU" sz="1600" dirty="0" smtClean="0">
                <a:latin typeface="Bahnschrift Light" pitchFamily="34" charset="0"/>
              </a:rPr>
            </a:br>
            <a:r>
              <a:rPr lang="ru-RU" sz="1600" dirty="0" smtClean="0">
                <a:latin typeface="Bahnschrift Light" pitchFamily="34" charset="0"/>
              </a:rPr>
              <a:t>муниципального долга МО Староминский район на 1 января</a:t>
            </a:r>
          </a:p>
          <a:p>
            <a:r>
              <a:rPr lang="ru-RU" sz="1600" dirty="0" smtClean="0">
                <a:latin typeface="Bahnschrift Light" pitchFamily="34" charset="0"/>
              </a:rPr>
              <a:t>соответствующего года к общему годовому объему доходов </a:t>
            </a:r>
          </a:p>
          <a:p>
            <a:r>
              <a:rPr lang="ru-RU" sz="1600" dirty="0" smtClean="0">
                <a:latin typeface="Bahnschrift Light" pitchFamily="34" charset="0"/>
              </a:rPr>
              <a:t>МО Староминский район (без учета безвозмездных поступлений)</a:t>
            </a:r>
          </a:p>
          <a:p>
            <a:r>
              <a:rPr lang="ru-RU" sz="1600" dirty="0" smtClean="0">
                <a:latin typeface="Bahnschrift Light" pitchFamily="34" charset="0"/>
              </a:rPr>
              <a:t> на 2024-2026 год.</a:t>
            </a:r>
          </a:p>
          <a:p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1285860" y="5929322"/>
          <a:ext cx="5000660" cy="2714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-500090" y="3214678"/>
          <a:ext cx="735809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2264</TotalTime>
  <Words>746</Words>
  <PresentationFormat>Экран (4:3)</PresentationFormat>
  <Paragraphs>256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Головань О.А..</dc:creator>
  <cp:lastModifiedBy>Хананин</cp:lastModifiedBy>
  <cp:revision>238</cp:revision>
  <dcterms:created xsi:type="dcterms:W3CDTF">2019-12-06T06:15:23Z</dcterms:created>
  <dcterms:modified xsi:type="dcterms:W3CDTF">2023-12-01T05:54:14Z</dcterms:modified>
</cp:coreProperties>
</file>