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048" autoAdjust="0"/>
  </p:normalViewPr>
  <p:slideViewPr>
    <p:cSldViewPr>
      <p:cViewPr>
        <p:scale>
          <a:sx n="70" d="100"/>
          <a:sy n="70" d="100"/>
        </p:scale>
        <p:origin x="-2694" y="-2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8970584771699156"/>
          <c:y val="5.0142099191624732E-2"/>
          <c:w val="0.72776926778998563"/>
          <c:h val="0.5148003540455762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2020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425507.4</c:v>
                </c:pt>
                <c:pt idx="1">
                  <c:v>329795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2020</c:v>
                </c:pt>
              </c:numCache>
            </c:num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706034</c:v>
                </c:pt>
                <c:pt idx="1">
                  <c:v>704138.8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2020</c:v>
                </c:pt>
              </c:numCache>
            </c:num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1131541.4000000004</c:v>
                </c:pt>
                <c:pt idx="1">
                  <c:v>1033933.8</c:v>
                </c:pt>
              </c:numCache>
            </c:numRef>
          </c:val>
        </c:ser>
        <c:dLbls>
          <c:showVal val="1"/>
        </c:dLbls>
        <c:gapWidth val="75"/>
        <c:axId val="121086720"/>
        <c:axId val="121088256"/>
      </c:barChart>
      <c:catAx>
        <c:axId val="12108672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24">
                <a:latin typeface="Bahnschrift Light" pitchFamily="34" charset="0"/>
              </a:defRPr>
            </a:pPr>
            <a:endParaRPr lang="ru-RU"/>
          </a:p>
        </c:txPr>
        <c:crossAx val="121088256"/>
        <c:crosses val="autoZero"/>
        <c:auto val="1"/>
        <c:lblAlgn val="ctr"/>
        <c:lblOffset val="100"/>
      </c:catAx>
      <c:valAx>
        <c:axId val="121088256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246">
                <a:latin typeface="Bahnschrift Light" pitchFamily="34" charset="0"/>
              </a:defRPr>
            </a:pPr>
            <a:endParaRPr lang="ru-RU"/>
          </a:p>
        </c:txPr>
        <c:crossAx val="121086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376100046439E-2"/>
          <c:y val="0.7344842715556078"/>
          <c:w val="0.89999984560753565"/>
          <c:h val="9.7348689622752199E-2"/>
        </c:manualLayout>
      </c:layout>
      <c:txPr>
        <a:bodyPr/>
        <a:lstStyle/>
        <a:p>
          <a:pPr>
            <a:defRPr sz="106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602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39784197861343334"/>
          <c:y val="0.15814549300740449"/>
        </c:manualLayout>
      </c:layout>
      <c:txPr>
        <a:bodyPr/>
        <a:lstStyle/>
        <a:p>
          <a:pPr>
            <a:defRPr sz="1796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2.6823071279270194E-2"/>
          <c:y val="0.13760617859947921"/>
          <c:w val="0.44440622726689072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0.16500000000000001</c:v>
                </c:pt>
                <c:pt idx="1">
                  <c:v>0.13500000000000001</c:v>
                </c:pt>
                <c:pt idx="2">
                  <c:v>0.67800000000000016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57244047025767364"/>
          <c:y val="0.3782935715125163"/>
          <c:w val="0.25959514554351548"/>
          <c:h val="0.4000720805421713"/>
        </c:manualLayout>
      </c:layout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 sz="1399">
                <a:latin typeface="Bahnschrift Light" pitchFamily="34" charset="0"/>
              </a:defRPr>
            </a:pPr>
            <a:r>
              <a:rPr lang="ru-RU" dirty="0"/>
              <a:t>Основная сумма поступлений налоговых и </a:t>
            </a:r>
            <a:r>
              <a:rPr lang="ru-RU" dirty="0" smtClean="0"/>
              <a:t>неналоговых</a:t>
            </a:r>
            <a:r>
              <a:rPr lang="ru-RU" baseline="0" dirty="0" smtClean="0"/>
              <a:t> </a:t>
            </a:r>
            <a:r>
              <a:rPr lang="ru-RU" dirty="0" smtClean="0"/>
              <a:t>доходов</a:t>
            </a:r>
            <a:endParaRPr lang="ru-RU" dirty="0"/>
          </a:p>
        </c:rich>
      </c:tx>
      <c:layout>
        <c:manualLayout>
          <c:xMode val="edge"/>
          <c:yMode val="edge"/>
          <c:x val="6.1590889848446517E-2"/>
          <c:y val="2.5000124195831978E-2"/>
        </c:manualLayout>
      </c:layout>
    </c:title>
    <c:plotArea>
      <c:layout>
        <c:manualLayout>
          <c:layoutTarget val="inner"/>
          <c:xMode val="edge"/>
          <c:yMode val="edge"/>
          <c:x val="3.2570209973753442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391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391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391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-0.10000000000000003"/>
                  <c:y val="-8.142492333555006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6.1111111111111123E-2"/>
                  <c:y val="-0.10416666666666705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-2.7777777777778019E-2"/>
                  <c:y val="-0.1125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-8.3333333333333367E-3"/>
                  <c:y val="-0.13333333333333341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на прибыль организаций</c:v>
                </c:pt>
                <c:pt idx="4">
                  <c:v>Сельскохозяйственный налог</c:v>
                </c:pt>
                <c:pt idx="5">
                  <c:v>Доход от продажи земельных участков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0.77500000000000013</c:v>
                </c:pt>
                <c:pt idx="1">
                  <c:v>0.11700000000000002</c:v>
                </c:pt>
                <c:pt idx="2">
                  <c:v>5.7000000000000009E-2</c:v>
                </c:pt>
                <c:pt idx="3">
                  <c:v>3.3000000000000002E-2</c:v>
                </c:pt>
                <c:pt idx="4">
                  <c:v>3.2000000000000008E-2</c:v>
                </c:pt>
                <c:pt idx="5">
                  <c:v>5.5000000000000007E-2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407">
          <a:noFill/>
        </a:ln>
      </c:spPr>
    </c:plotArea>
    <c:legend>
      <c:legendPos val="r"/>
      <c:layout>
        <c:manualLayout>
          <c:xMode val="edge"/>
          <c:yMode val="edge"/>
          <c:x val="0.51490966048598763"/>
          <c:y val="0.20997739635857821"/>
          <c:w val="0.33766245885930968"/>
          <c:h val="0.63925104457918569"/>
        </c:manualLayout>
      </c:layout>
      <c:txPr>
        <a:bodyPr/>
        <a:lstStyle/>
        <a:p>
          <a:pPr>
            <a:defRPr sz="1399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1.2545931758530201E-3"/>
          <c:y val="0.11781947813191689"/>
          <c:w val="0.94567939254240974"/>
          <c:h val="0.689302063977546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352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4.9382716049382923E-3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397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21351.200000000001</c:v>
                </c:pt>
                <c:pt idx="1">
                  <c:v>24501.599999999995</c:v>
                </c:pt>
                <c:pt idx="2">
                  <c:v>25441.200000000001</c:v>
                </c:pt>
                <c:pt idx="3">
                  <c:v>27886.3</c:v>
                </c:pt>
              </c:numCache>
            </c:numRef>
          </c:val>
        </c:ser>
        <c:dLbls>
          <c:showVal val="1"/>
        </c:dLbls>
        <c:overlap val="-25"/>
        <c:axId val="149234048"/>
        <c:axId val="149235584"/>
      </c:barChart>
      <c:catAx>
        <c:axId val="1492340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397">
                <a:latin typeface="Bahnschrift Light" pitchFamily="34" charset="0"/>
              </a:defRPr>
            </a:pPr>
            <a:endParaRPr lang="ru-RU"/>
          </a:p>
        </c:txPr>
        <c:crossAx val="149235584"/>
        <c:crosses val="autoZero"/>
        <c:auto val="1"/>
        <c:lblAlgn val="ctr"/>
        <c:lblOffset val="100"/>
      </c:catAx>
      <c:valAx>
        <c:axId val="149235584"/>
        <c:scaling>
          <c:orientation val="minMax"/>
        </c:scaling>
        <c:delete val="1"/>
        <c:axPos val="l"/>
        <c:numFmt formatCode="General" sourceLinked="1"/>
        <c:tickLblPos val="nextTo"/>
        <c:crossAx val="1492340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7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026937261796858"/>
          <c:y val="3.5502580326063626E-2"/>
          <c:w val="0.43787489063867235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332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332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</c:v>
                </c:pt>
                <c:pt idx="1">
                  <c:v>33</c:v>
                </c:pt>
              </c:numCache>
            </c:numRef>
          </c:val>
        </c:ser>
        <c:firstSliceAng val="0"/>
        <c:holeSize val="50"/>
      </c:doughnutChart>
      <c:spPr>
        <a:noFill/>
        <a:ln w="25366">
          <a:noFill/>
        </a:ln>
      </c:spPr>
    </c:plotArea>
    <c:legend>
      <c:legendPos val="r"/>
      <c:layout>
        <c:manualLayout>
          <c:xMode val="edge"/>
          <c:yMode val="edge"/>
          <c:x val="0.51246361250298267"/>
          <c:y val="9.9078801196362309E-2"/>
          <c:w val="0.4016105941302795"/>
          <c:h val="0.53536128914118297"/>
        </c:manualLayout>
      </c:layout>
      <c:txPr>
        <a:bodyPr/>
        <a:lstStyle/>
        <a:p>
          <a:pPr>
            <a:defRPr sz="1196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192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1067.5999999999999</c:v>
                </c:pt>
                <c:pt idx="1">
                  <c:v>13066.1</c:v>
                </c:pt>
                <c:pt idx="2">
                  <c:v>16643.7</c:v>
                </c:pt>
                <c:pt idx="3">
                  <c:v>111953.1</c:v>
                </c:pt>
                <c:pt idx="4">
                  <c:v>275.89999999999981</c:v>
                </c:pt>
                <c:pt idx="5">
                  <c:v>15876</c:v>
                </c:pt>
                <c:pt idx="6">
                  <c:v>22782.3</c:v>
                </c:pt>
                <c:pt idx="7">
                  <c:v>3152.8</c:v>
                </c:pt>
                <c:pt idx="8">
                  <c:v>38049.699999999997</c:v>
                </c:pt>
                <c:pt idx="9">
                  <c:v>57317.1</c:v>
                </c:pt>
                <c:pt idx="10">
                  <c:v>72242.399999999994</c:v>
                </c:pt>
              </c:numCache>
            </c:numRef>
          </c:val>
        </c:ser>
        <c:firstSliceAng val="0"/>
        <c:holeSize val="50"/>
      </c:doughnutChart>
      <c:spPr>
        <a:noFill/>
        <a:ln w="25393">
          <a:noFill/>
        </a:ln>
      </c:spPr>
    </c:plotArea>
    <c:legend>
      <c:legendPos val="r"/>
      <c:layout>
        <c:manualLayout>
          <c:xMode val="edge"/>
          <c:yMode val="edge"/>
          <c:x val="0.47519391572116476"/>
          <c:y val="8.5452544238421815E-2"/>
          <c:w val="0.49987079174158433"/>
          <c:h val="0.87644907289814744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1607565011820315E-2"/>
          <c:y val="0.38865987676622432"/>
          <c:w val="0.95839243498818072"/>
          <c:h val="0.448225753557452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376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0.11158392434988178"/>
                  <c:y val="6.5139959550393228E-2"/>
                </c:manualLayout>
              </c:layout>
              <c:showVal val="1"/>
            </c:dLbl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782174.2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376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333338.09999999998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347212.6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42147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7602.5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51874</c:v>
                </c:pt>
              </c:numCache>
            </c:numRef>
          </c:val>
        </c:ser>
        <c:dLbls>
          <c:showVal val="1"/>
        </c:dLbls>
        <c:overlap val="-25"/>
        <c:axId val="155881472"/>
        <c:axId val="155883008"/>
      </c:barChart>
      <c:catAx>
        <c:axId val="1558814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598" b="1">
                <a:latin typeface="Bahnschrift Light" pitchFamily="34" charset="0"/>
              </a:defRPr>
            </a:pPr>
            <a:endParaRPr lang="ru-RU"/>
          </a:p>
        </c:txPr>
        <c:crossAx val="155883008"/>
        <c:crosses val="autoZero"/>
        <c:auto val="1"/>
        <c:lblAlgn val="ctr"/>
        <c:lblOffset val="100"/>
      </c:catAx>
      <c:valAx>
        <c:axId val="155883008"/>
        <c:scaling>
          <c:orientation val="minMax"/>
        </c:scaling>
        <c:delete val="1"/>
        <c:axPos val="l"/>
        <c:numFmt formatCode="General" sourceLinked="1"/>
        <c:tickLblPos val="nextTo"/>
        <c:crossAx val="155881472"/>
        <c:crosses val="autoZero"/>
        <c:crossBetween val="between"/>
      </c:valAx>
      <c:spPr>
        <a:solidFill>
          <a:schemeClr val="lt1"/>
        </a:solidFill>
        <a:ln w="25376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240978870526E-2"/>
          <c:y val="9.5124734013926501E-2"/>
          <c:w val="0.83114409259993705"/>
          <c:h val="0.2703746574264968"/>
        </c:manualLayout>
      </c:layout>
      <c:txPr>
        <a:bodyPr/>
        <a:lstStyle/>
        <a:p>
          <a:pPr>
            <a:defRPr sz="159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106382.2</c:v>
                </c:pt>
                <c:pt idx="1">
                  <c:v>32943.199999999997</c:v>
                </c:pt>
                <c:pt idx="2">
                  <c:v>53443.199999999997</c:v>
                </c:pt>
                <c:pt idx="3">
                  <c:v>51897.1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1.5237988585506712E-2"/>
                  <c:y val="9.356769954601336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3.6004842297525597E-2"/>
                  <c:y val="6.6690771286275329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7777577802774652E-2"/>
                  <c:y val="4.6783625730994153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8002686936463626E-2"/>
                  <c:y val="-3.7824794361186881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58156</c:v>
                </c:pt>
                <c:pt idx="1">
                  <c:v>29078</c:v>
                </c:pt>
                <c:pt idx="2">
                  <c:v>49578</c:v>
                </c:pt>
                <c:pt idx="3">
                  <c:v>49578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2.2857142857142906E-2"/>
                  <c:y val="9.3567251461988306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5.0793650793650889E-3"/>
                  <c:y val="4.678362573099415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0"/>
                  <c:y val="1.871345029239770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3502015202347723E-2"/>
                  <c:y val="-1.1347438308356064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48226.2</c:v>
                </c:pt>
                <c:pt idx="1">
                  <c:v>3865.2</c:v>
                </c:pt>
                <c:pt idx="2">
                  <c:v>3865</c:v>
                </c:pt>
                <c:pt idx="3">
                  <c:v>2319.1</c:v>
                </c:pt>
              </c:numCache>
            </c:numRef>
          </c:val>
        </c:ser>
        <c:dLbls>
          <c:showVal val="1"/>
        </c:dLbls>
        <c:overlap val="-25"/>
        <c:axId val="156118016"/>
        <c:axId val="156128000"/>
      </c:barChart>
      <c:catAx>
        <c:axId val="156118016"/>
        <c:scaling>
          <c:orientation val="minMax"/>
        </c:scaling>
        <c:axPos val="b"/>
        <c:numFmt formatCode="General" sourceLinked="1"/>
        <c:majorTickMark val="none"/>
        <c:tickLblPos val="nextTo"/>
        <c:crossAx val="156128000"/>
        <c:crosses val="autoZero"/>
        <c:auto val="1"/>
        <c:lblAlgn val="ctr"/>
        <c:lblOffset val="100"/>
      </c:catAx>
      <c:valAx>
        <c:axId val="156128000"/>
        <c:scaling>
          <c:orientation val="minMax"/>
        </c:scaling>
        <c:delete val="1"/>
        <c:axPos val="l"/>
        <c:numFmt formatCode="General" sourceLinked="1"/>
        <c:tickLblPos val="nextTo"/>
        <c:crossAx val="156118016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1.8985905309666054E-2"/>
          <c:y val="0.18665387139107611"/>
          <c:w val="0.77734711045937621"/>
          <c:h val="0.35148129921259985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6.73139204317659E-2"/>
                  <c:y val="7.083333333333337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1"/>
              <c:layout>
                <c:manualLayout>
                  <c:x val="-1.8985905309666054E-2"/>
                  <c:y val="-6.250000000000001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2"/>
              <c:layout>
                <c:manualLayout>
                  <c:x val="0"/>
                  <c:y val="-0.05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3"/>
              <c:layout>
                <c:manualLayout>
                  <c:x val="-8.6299897989443614E-3"/>
                  <c:y val="-0.05"/>
                </c:manualLayout>
              </c:layout>
              <c:showVal val="1"/>
            </c:dLbl>
            <c:dLbl>
              <c:idx val="4"/>
              <c:layout>
                <c:manualLayout>
                  <c:x val="-8.6299897989443614E-3"/>
                  <c:y val="-4.5833333333333462E-2"/>
                </c:manualLayout>
              </c:layout>
              <c:showVal val="1"/>
            </c:dLbl>
            <c:showVal val="1"/>
          </c:dLbls>
          <c:cat>
            <c:numRef>
              <c:f>Лист1!$A$2:$A$5</c:f>
              <c:numCache>
                <c:formatCode>dd/mm/yyyy</c:formatCode>
                <c:ptCount val="4"/>
                <c:pt idx="0">
                  <c:v>43466</c:v>
                </c:pt>
                <c:pt idx="1">
                  <c:v>43831</c:v>
                </c:pt>
                <c:pt idx="2">
                  <c:v>44197</c:v>
                </c:pt>
                <c:pt idx="3">
                  <c:v>44562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0.505</c:v>
                </c:pt>
                <c:pt idx="1">
                  <c:v>0.128</c:v>
                </c:pt>
                <c:pt idx="2">
                  <c:v>0.221</c:v>
                </c:pt>
                <c:pt idx="3">
                  <c:v>0.17599999999999999</c:v>
                </c:pt>
              </c:numCache>
            </c:numRef>
          </c:val>
        </c:ser>
        <c:dLbls>
          <c:showVal val="1"/>
        </c:dLbls>
        <c:marker val="1"/>
        <c:axId val="155932544"/>
        <c:axId val="155934080"/>
      </c:lineChart>
      <c:dateAx>
        <c:axId val="155932544"/>
        <c:scaling>
          <c:orientation val="minMax"/>
        </c:scaling>
        <c:axPos val="b"/>
        <c:numFmt formatCode="dd/mm/yyyy" sourceLinked="0"/>
        <c:majorTickMark val="none"/>
        <c:tickLblPos val="nextTo"/>
        <c:crossAx val="155934080"/>
        <c:crosses val="autoZero"/>
        <c:auto val="1"/>
        <c:lblOffset val="100"/>
      </c:dateAx>
      <c:valAx>
        <c:axId val="155934080"/>
        <c:scaling>
          <c:orientation val="minMax"/>
        </c:scaling>
        <c:delete val="1"/>
        <c:axPos val="l"/>
        <c:numFmt formatCode="0.0%" sourceLinked="1"/>
        <c:tickLblPos val="nextTo"/>
        <c:crossAx val="1559325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3510573844036649"/>
          <c:y val="0.16250000000000001"/>
          <c:w val="0.44391808822062417"/>
          <c:h val="9.4320548641097471E-2"/>
        </c:manualLayout>
      </c:layout>
    </c:legend>
    <c:plotVisOnly val="1"/>
    <c:dispBlanksAs val="zero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585C9-67E4-4EC1-AB34-83F1F574ED60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5A019F-6E8A-4307-B83A-DA14C908F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419F-0544-4C80-B675-7CD2A685A014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9383-FC15-43D3-9C29-25AAB53B2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0BC0-94AF-441F-830E-9FD588F5C96C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A48AE-03EB-48D5-A043-BE61F8E4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B32E-12A7-47CF-9D34-C6A898DA9806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8DEF-B827-4B53-8D8C-0F13DCA5D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4C6C-0480-4457-8384-78AF903C172C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6136-C6A7-4DE9-9BF1-2A9CEAA2B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5F21-A1B3-416E-81AF-D4D2D08C189C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3B30-0069-492E-A200-8001CDB4D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C0597-601C-44FA-A8C4-AB14FD147F07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B6A92-69F7-4383-A3E1-FBEB9C74D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16F2-4BBA-4F43-A2B9-5DC645AA5203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D575-E690-42D0-8769-52D08FDD9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097B9-8603-4E6D-9FDF-7F4E5647CC7F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86FD-60E1-4A4B-AC47-EBB10F64E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80A-7D2B-4B79-8E6C-DF92D8350CAE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AC37-69DD-4966-BCF6-B5274D9ED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EDF5-18AA-4FA1-933A-15C9C1F41C7A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7329-E575-4B97-B531-22D5A5DCD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79DF3-1F91-4F3A-94F8-059C3C1B9E82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563D5-3723-409D-BF92-C873A88E3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105018-221E-44B0-A2FC-E5700BB23E5F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7FBCC3-DEE6-4DA9-B88B-07E968ED9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10" Type="http://schemas.openxmlformats.org/officeDocument/2006/relationships/chart" Target="../charts/chart4.xml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chart" Target="../charts/chart7.xml"/><Relationship Id="rId5" Type="http://schemas.openxmlformats.org/officeDocument/2006/relationships/image" Target="../media/image6.jpeg"/><Relationship Id="rId10" Type="http://schemas.openxmlformats.org/officeDocument/2006/relationships/chart" Target="../charts/chart6.xml"/><Relationship Id="rId4" Type="http://schemas.openxmlformats.org/officeDocument/2006/relationships/image" Target="../media/image7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10" Type="http://schemas.openxmlformats.org/officeDocument/2006/relationships/chart" Target="../charts/chart9.xml"/><Relationship Id="rId4" Type="http://schemas.openxmlformats.org/officeDocument/2006/relationships/image" Target="../media/image6.jpeg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4" name="Прямоугольник 3"/>
          <p:cNvSpPr/>
          <p:nvPr/>
        </p:nvSpPr>
        <p:spPr>
          <a:xfrm>
            <a:off x="3857625" y="5429250"/>
            <a:ext cx="2214563" cy="5000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25" y="4714875"/>
            <a:ext cx="4143375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14596" y="2071670"/>
            <a:ext cx="4143404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отчет об исполнении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бюджета за 2021 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7172" name="Рисунок 5" descr="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3"/>
            <a:ext cx="1209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286250" y="642938"/>
            <a:ext cx="201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Bahnschrift Light Condensed" pitchFamily="34" charset="0"/>
              </a:rPr>
              <a:t>Уважаемые жители</a:t>
            </a:r>
            <a:br>
              <a:rPr lang="ru-RU">
                <a:latin typeface="Bahnschrift Light Condensed" pitchFamily="34" charset="0"/>
              </a:rPr>
            </a:br>
            <a:r>
              <a:rPr lang="ru-RU">
                <a:latin typeface="Bahnschrift Light Condensed" pitchFamily="34" charset="0"/>
              </a:rPr>
              <a:t>Староминского района</a:t>
            </a:r>
            <a:r>
              <a:rPr lang="ru-RU">
                <a:latin typeface="Calibri" pitchFamily="34" charset="0"/>
              </a:rPr>
              <a:t>!</a:t>
            </a: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4000500" y="2357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5" name="TextBox 8"/>
          <p:cNvSpPr txBox="1">
            <a:spLocks noChangeArrowheads="1"/>
          </p:cNvSpPr>
          <p:nvPr/>
        </p:nvSpPr>
        <p:spPr bwMode="auto">
          <a:xfrm>
            <a:off x="2643188" y="1428750"/>
            <a:ext cx="3678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</a:t>
            </a:r>
            <a:br>
              <a:rPr lang="ru-RU" sz="1200" dirty="0">
                <a:latin typeface="Bahnschrift Light" pitchFamily="34" charset="0"/>
                <a:cs typeface="Times New Roman" pitchFamily="18" charset="0"/>
              </a:rPr>
            </a:b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исполнения местного бюджета за </a:t>
            </a:r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2021 </a:t>
            </a: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год.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TextBox 11"/>
          <p:cNvSpPr txBox="1">
            <a:spLocks noChangeArrowheads="1"/>
          </p:cNvSpPr>
          <p:nvPr/>
        </p:nvSpPr>
        <p:spPr bwMode="auto">
          <a:xfrm>
            <a:off x="2643188" y="3459163"/>
            <a:ext cx="407194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Доходы определяются бюджетным кодексом</a:t>
            </a:r>
            <a:endParaRPr lang="en-US" sz="1200" dirty="0">
              <a:latin typeface="Bahnschrift Light" pitchFamily="34" charset="0"/>
            </a:endParaRPr>
          </a:p>
          <a:p>
            <a:r>
              <a:rPr lang="ru-RU" sz="1200" dirty="0">
                <a:latin typeface="Bahnschrift Light" pitchFamily="34" charset="0"/>
              </a:rPr>
              <a:t>Российской</a:t>
            </a:r>
            <a:r>
              <a:rPr lang="en-US" sz="1200" dirty="0">
                <a:latin typeface="Bahnschrift Light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Федерации и состоят из: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налоговых поступлений: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</a:t>
            </a:r>
            <a:r>
              <a:rPr lang="ru-RU" sz="1200" dirty="0" smtClean="0">
                <a:latin typeface="Calibri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прочие налоги</a:t>
            </a:r>
            <a:r>
              <a:rPr lang="ru-RU" sz="1200" dirty="0">
                <a:latin typeface="Bahnschrift Light Condensed" pitchFamily="34" charset="0"/>
              </a:rPr>
              <a:t> </a:t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неналоговых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среду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прочие поступления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поступления от организаций, граждан </a:t>
            </a:r>
          </a:p>
        </p:txBody>
      </p:sp>
      <p:sp>
        <p:nvSpPr>
          <p:cNvPr id="7177" name="TextBox 13"/>
          <p:cNvSpPr txBox="1">
            <a:spLocks noChangeArrowheads="1"/>
          </p:cNvSpPr>
          <p:nvPr/>
        </p:nvSpPr>
        <p:spPr bwMode="auto">
          <a:xfrm>
            <a:off x="2714625" y="7429500"/>
            <a:ext cx="38417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Федерации.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функциям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экономическому содержанию</a:t>
            </a:r>
          </a:p>
        </p:txBody>
      </p:sp>
      <p:sp>
        <p:nvSpPr>
          <p:cNvPr id="7178" name="TextBox 11"/>
          <p:cNvSpPr txBox="1">
            <a:spLocks noChangeArrowheads="1"/>
          </p:cNvSpPr>
          <p:nvPr/>
        </p:nvSpPr>
        <p:spPr bwMode="auto">
          <a:xfrm>
            <a:off x="2643188" y="2000250"/>
            <a:ext cx="43164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Исполнение бюджета – это этап бюджетного процесса,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который начинается с момента утверждения решения о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бюджете законодательным (представительным) органом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муниципального образования и продолжается в течение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финансового года.</a:t>
            </a:r>
            <a:endParaRPr lang="ru-RU" dirty="0"/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2651125" y="3000375"/>
            <a:ext cx="349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latin typeface="Bahnschrift Light" pitchFamily="34" charset="0"/>
              </a:rPr>
              <a:t>Основные этапы исполнения бюджета это</a:t>
            </a:r>
            <a:br>
              <a:rPr lang="ru-RU" sz="1200">
                <a:latin typeface="Bahnschrift Light" pitchFamily="34" charset="0"/>
              </a:rPr>
            </a:br>
            <a:r>
              <a:rPr lang="ru-RU" sz="1200">
                <a:latin typeface="Bahnschrift Light" pitchFamily="34" charset="0"/>
              </a:rPr>
              <a:t>исполнение бюджета по доходам и расходам: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428625"/>
            <a:ext cx="906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57162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7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7860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10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429000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28" descr="i44C2NUO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29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1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Рисунок 3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Рисунок 37" descr="image(1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8501063"/>
            <a:ext cx="46355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Рисунок 38" descr="i44C2NUOG(1)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Рисунок 39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Рисунок 40" descr="147dd882c4e69a97bd877aab943464de(2)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Рисунок 3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528637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Рисунок 49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67865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Рисунок 35" descr="image(4)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57375" y="642938"/>
            <a:ext cx="46386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9" name="TextBox 36"/>
          <p:cNvSpPr txBox="1">
            <a:spLocks noChangeArrowheads="1"/>
          </p:cNvSpPr>
          <p:nvPr/>
        </p:nvSpPr>
        <p:spPr bwMode="auto">
          <a:xfrm>
            <a:off x="714375" y="1473200"/>
            <a:ext cx="62357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Прямая зависимость жизнеобеспечения района от качества бюджета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требует максимального участия самой заинтересованной стороны, то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есть всех нас. От объема бюджета зависит очень многое: ремонт дорог,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обеспечение населения доступным жильём, благоустройство садиков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и школ, решение локальных проблем жителей и т.д.</a:t>
            </a:r>
          </a:p>
        </p:txBody>
      </p:sp>
      <p:sp>
        <p:nvSpPr>
          <p:cNvPr id="8210" name="TextBox 37"/>
          <p:cNvSpPr txBox="1">
            <a:spLocks noChangeArrowheads="1"/>
          </p:cNvSpPr>
          <p:nvPr/>
        </p:nvSpPr>
        <p:spPr bwMode="auto">
          <a:xfrm>
            <a:off x="711200" y="2690813"/>
            <a:ext cx="5284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По результатам года бюджет может оказаться дефицитным,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профицитным или сбалансированным.</a:t>
            </a:r>
          </a:p>
        </p:txBody>
      </p:sp>
      <p:sp>
        <p:nvSpPr>
          <p:cNvPr id="8211" name="TextBox 38"/>
          <p:cNvSpPr txBox="1">
            <a:spLocks noChangeArrowheads="1"/>
          </p:cNvSpPr>
          <p:nvPr/>
        </p:nvSpPr>
        <p:spPr bwMode="auto">
          <a:xfrm>
            <a:off x="714375" y="3327400"/>
            <a:ext cx="59070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Дефицит – расходов больше чем доходов.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Возможные причины:</a:t>
            </a:r>
          </a:p>
          <a:p>
            <a:r>
              <a:rPr lang="ru-RU" sz="1400">
                <a:latin typeface="Bahnschrift Light" pitchFamily="34" charset="0"/>
              </a:rPr>
              <a:t>— замедления (спада) экономического развития (отставание роста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бюджетных доходов по сравнению с растущими расходами)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чрезвычайные обстоятельства и природныекатаклизмы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(резервов недостаточно, чтобы бороться с их последствиями)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необходимость финансирования крупных инвестиций в развитие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(модернизации) экономики</a:t>
            </a:r>
          </a:p>
        </p:txBody>
      </p:sp>
      <p:sp>
        <p:nvSpPr>
          <p:cNvPr id="8212" name="TextBox 39"/>
          <p:cNvSpPr txBox="1">
            <a:spLocks noChangeArrowheads="1"/>
          </p:cNvSpPr>
          <p:nvPr/>
        </p:nvSpPr>
        <p:spPr bwMode="auto">
          <a:xfrm>
            <a:off x="720725" y="5187950"/>
            <a:ext cx="60547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Профицит – доходов больше чем расходов. К плюсам можно отнести: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составлении бюджета на следующий год будет оставлен запас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на неожиданные расходы в виде непрогнозируемых природных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аномалий или чрезвычайных ситуаций.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грамотном подходе за счет этих средств можно погасить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внешние долги, сделать выгодные инвестиции т.д.</a:t>
            </a:r>
          </a:p>
        </p:txBody>
      </p:sp>
      <p:sp>
        <p:nvSpPr>
          <p:cNvPr id="8213" name="TextBox 40"/>
          <p:cNvSpPr txBox="1">
            <a:spLocks noChangeArrowheads="1"/>
          </p:cNvSpPr>
          <p:nvPr/>
        </p:nvSpPr>
        <p:spPr bwMode="auto">
          <a:xfrm>
            <a:off x="714375" y="6691313"/>
            <a:ext cx="601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Сбалансированный бюджет – расходы равны доходам.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Баланс в финансовой системе – это норма и к ней нужно стремиться.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4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5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6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Рисунок 7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0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Рисунок 11" descr="image(..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8501063"/>
            <a:ext cx="377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5"/>
          <p:cNvSpPr txBox="1">
            <a:spLocks noChangeArrowheads="1"/>
          </p:cNvSpPr>
          <p:nvPr/>
        </p:nvSpPr>
        <p:spPr bwMode="auto">
          <a:xfrm>
            <a:off x="642938" y="0"/>
            <a:ext cx="3046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1. Доходная часть бюджета</a:t>
            </a:r>
          </a:p>
        </p:txBody>
      </p:sp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357188" y="428625"/>
            <a:ext cx="610455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</a:t>
            </a:r>
            <a:r>
              <a:rPr lang="ru-RU" sz="1400" dirty="0" smtClean="0">
                <a:latin typeface="Bahnschrift Light" pitchFamily="34" charset="0"/>
              </a:rPr>
              <a:t>2021 </a:t>
            </a:r>
            <a:r>
              <a:rPr lang="ru-RU" sz="1400" dirty="0">
                <a:latin typeface="Bahnschrift Light" pitchFamily="34" charset="0"/>
              </a:rPr>
              <a:t>году была обеспечена преемственность основным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принципам и направлениям бюджетной политики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предшествующих годов. Большинство объемных показателей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характеризуют устойчивый рост, в свою очередь свидетельствующий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об увеличении финансовых возможностей и потенциала к развитию.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      За </a:t>
            </a:r>
            <a:r>
              <a:rPr lang="ru-RU" sz="1400" dirty="0" smtClean="0">
                <a:latin typeface="Bahnschrift Light" pitchFamily="34" charset="0"/>
              </a:rPr>
              <a:t>2021 </a:t>
            </a:r>
            <a:r>
              <a:rPr lang="ru-RU" sz="1400" dirty="0">
                <a:latin typeface="Bahnschrift Light" pitchFamily="34" charset="0"/>
              </a:rPr>
              <a:t>год в бюджет муниципального образования Староминский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район всего поступило доходов в сумме </a:t>
            </a:r>
            <a:r>
              <a:rPr lang="ru-RU" sz="1400" dirty="0" smtClean="0">
                <a:latin typeface="Bahnschrift Light" pitchFamily="34" charset="0"/>
              </a:rPr>
              <a:t>1 131 541,4</a:t>
            </a:r>
            <a:r>
              <a:rPr lang="ru-RU" sz="1400" b="1" dirty="0" smtClean="0">
                <a:latin typeface="Bahnschrift Light" pitchFamily="34" charset="0"/>
              </a:rPr>
              <a:t> </a:t>
            </a:r>
            <a:r>
              <a:rPr lang="ru-RU" sz="1400" dirty="0" smtClean="0">
                <a:latin typeface="Bahnschrift Light" pitchFamily="34" charset="0"/>
              </a:rPr>
              <a:t>тыс</a:t>
            </a:r>
            <a:r>
              <a:rPr lang="ru-RU" sz="1400" dirty="0">
                <a:latin typeface="Bahnschrift Light" pitchFamily="34" charset="0"/>
              </a:rPr>
              <a:t>. рублей. </a:t>
            </a:r>
          </a:p>
          <a:p>
            <a:r>
              <a:rPr lang="ru-RU" sz="1400" dirty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>
                <a:latin typeface="Bahnschrift Light" pitchFamily="34" charset="0"/>
              </a:rPr>
              <a:t>доходов в тыс. рублей. Для наглядности сравнение с показателями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2020 </a:t>
            </a:r>
            <a:r>
              <a:rPr lang="ru-RU" sz="1400" dirty="0">
                <a:latin typeface="Bahnschrift Light" pitchFamily="34" charset="0"/>
              </a:rPr>
              <a:t>года</a:t>
            </a: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r>
              <a:rPr lang="ru-RU" sz="1400" dirty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>
              <a:latin typeface="Bahnschrift Light" pitchFamily="34" charset="0"/>
            </a:endParaRPr>
          </a:p>
          <a:p>
            <a:r>
              <a:rPr lang="ru-RU" sz="1400" dirty="0">
                <a:latin typeface="Bahnschrift Light" pitchFamily="34" charset="0"/>
              </a:rPr>
              <a:t>Безвозмездные поступления составили:</a:t>
            </a:r>
          </a:p>
          <a:p>
            <a:r>
              <a:rPr lang="ru-RU" sz="1400" dirty="0">
                <a:latin typeface="Bahnschrift Light" pitchFamily="34" charset="0"/>
              </a:rPr>
              <a:t>— дотаций в размере </a:t>
            </a:r>
            <a:r>
              <a:rPr lang="ru-RU" sz="1400" dirty="0" smtClean="0">
                <a:latin typeface="Bahnschrift Light" pitchFamily="34" charset="0"/>
              </a:rPr>
              <a:t>116 347тыс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субсидии в размере </a:t>
            </a:r>
            <a:r>
              <a:rPr lang="ru-RU" sz="1400" dirty="0" smtClean="0">
                <a:latin typeface="Bahnschrift Light" pitchFamily="34" charset="0"/>
              </a:rPr>
              <a:t>95 522,7тыс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субвенции в размере </a:t>
            </a:r>
            <a:r>
              <a:rPr lang="ru-RU" sz="1400" dirty="0" smtClean="0">
                <a:latin typeface="Bahnschrift Light" pitchFamily="34" charset="0"/>
              </a:rPr>
              <a:t>471 721,9тыс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иные межбюджетные трансферты </a:t>
            </a:r>
            <a:r>
              <a:rPr lang="ru-RU" sz="1400" dirty="0" smtClean="0">
                <a:latin typeface="Bahnschrift Light" pitchFamily="34" charset="0"/>
              </a:rPr>
              <a:t>22 052,6 </a:t>
            </a:r>
            <a:r>
              <a:rPr lang="ru-RU" sz="1400" dirty="0">
                <a:latin typeface="Bahnschrift Light" pitchFamily="34" charset="0"/>
              </a:rPr>
              <a:t>тыс.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  <a:endParaRPr lang="ru-RU" sz="1400" dirty="0">
              <a:solidFill>
                <a:srgbClr val="FF0000"/>
              </a:solidFill>
              <a:latin typeface="Bahnschrift Light Condensed" pitchFamily="34" charset="0"/>
            </a:endParaRPr>
          </a:p>
        </p:txBody>
      </p:sp>
      <p:graphicFrame>
        <p:nvGraphicFramePr>
          <p:cNvPr id="13" name="Диаграмма 22"/>
          <p:cNvGraphicFramePr>
            <a:graphicFrameLocks/>
          </p:cNvGraphicFramePr>
          <p:nvPr/>
        </p:nvGraphicFramePr>
        <p:xfrm>
          <a:off x="214290" y="2500298"/>
          <a:ext cx="6000769" cy="228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23"/>
          <p:cNvGraphicFramePr>
            <a:graphicFrameLocks/>
          </p:cNvGraphicFramePr>
          <p:nvPr/>
        </p:nvGraphicFramePr>
        <p:xfrm>
          <a:off x="428604" y="6286512"/>
          <a:ext cx="5357813" cy="264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4"/>
          <p:cNvGraphicFramePr>
            <a:graphicFrameLocks/>
          </p:cNvGraphicFramePr>
          <p:nvPr/>
        </p:nvGraphicFramePr>
        <p:xfrm>
          <a:off x="571500" y="3000375"/>
          <a:ext cx="6000750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500063" y="642938"/>
            <a:ext cx="5878532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поступлений (</a:t>
            </a:r>
            <a:r>
              <a:rPr lang="ru-RU" sz="1400" dirty="0" smtClean="0">
                <a:latin typeface="Bahnschrift Light" pitchFamily="34" charset="0"/>
              </a:rPr>
              <a:t>93,9 </a:t>
            </a:r>
            <a:r>
              <a:rPr lang="ru-RU" sz="1400" dirty="0">
                <a:latin typeface="Bahnschrift Light" pitchFamily="34" charset="0"/>
              </a:rPr>
              <a:t>%) в </a:t>
            </a:r>
            <a:r>
              <a:rPr lang="ru-RU" sz="1400" dirty="0" smtClean="0">
                <a:latin typeface="Bahnschrift Light" pitchFamily="34" charset="0"/>
              </a:rPr>
              <a:t>2021 </a:t>
            </a:r>
            <a:r>
              <a:rPr lang="ru-RU" sz="1400" dirty="0">
                <a:latin typeface="Bahnschrift Light" pitchFamily="34" charset="0"/>
              </a:rPr>
              <a:t>году приходится на шесть доходных </a:t>
            </a:r>
          </a:p>
          <a:p>
            <a:r>
              <a:rPr lang="ru-RU" sz="1400" dirty="0">
                <a:latin typeface="Bahnschrift Light" pitchFamily="34" charset="0"/>
              </a:rPr>
              <a:t>источников: </a:t>
            </a:r>
          </a:p>
          <a:p>
            <a:r>
              <a:rPr lang="ru-RU" sz="1400" dirty="0">
                <a:latin typeface="Bahnschrift Light" pitchFamily="34" charset="0"/>
              </a:rPr>
              <a:t>— налог на доходы физических лиц – </a:t>
            </a:r>
            <a:r>
              <a:rPr lang="ru-RU" sz="1400" dirty="0" smtClean="0">
                <a:latin typeface="Bahnschrift Light" pitchFamily="34" charset="0"/>
              </a:rPr>
              <a:t>295 366,6 </a:t>
            </a:r>
            <a:r>
              <a:rPr lang="ru-RU" sz="1400" dirty="0">
                <a:latin typeface="Bahnschrift Light" pitchFamily="34" charset="0"/>
              </a:rPr>
              <a:t>тыс. рублей</a:t>
            </a:r>
          </a:p>
          <a:p>
            <a:r>
              <a:rPr lang="ru-RU" sz="1400" dirty="0">
                <a:latin typeface="Bahnschrift Light" pitchFamily="34" charset="0"/>
              </a:rPr>
              <a:t>— арендная плата за землю – </a:t>
            </a:r>
            <a:r>
              <a:rPr lang="ru-RU" sz="1400" dirty="0" smtClean="0">
                <a:latin typeface="Bahnschrift Light" pitchFamily="34" charset="0"/>
              </a:rPr>
              <a:t>26 066,5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>
                <a:latin typeface="Bahnschrift Light" pitchFamily="34" charset="0"/>
              </a:rPr>
              <a:t>    налогообложения – </a:t>
            </a:r>
            <a:r>
              <a:rPr lang="ru-RU" sz="1400" dirty="0" smtClean="0">
                <a:latin typeface="Bahnschrift Light" pitchFamily="34" charset="0"/>
              </a:rPr>
              <a:t>30 752,8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</a:t>
            </a:r>
            <a:r>
              <a:rPr lang="ru-RU" sz="1400" dirty="0" smtClean="0">
                <a:latin typeface="Bahnschrift Light" pitchFamily="34" charset="0"/>
              </a:rPr>
              <a:t>налог на прибыль организаций –8 969,0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единый сельскохозяйственный налог – </a:t>
            </a:r>
            <a:r>
              <a:rPr lang="ru-RU" sz="1400" dirty="0" smtClean="0">
                <a:latin typeface="Bahnschrift Light" pitchFamily="34" charset="0"/>
              </a:rPr>
              <a:t>11 232,7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доходы от продажи земельных участков – </a:t>
            </a:r>
            <a:r>
              <a:rPr lang="ru-RU" sz="1400" dirty="0" smtClean="0">
                <a:latin typeface="Bahnschrift Light" pitchFamily="34" charset="0"/>
              </a:rPr>
              <a:t>27 041,2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endParaRPr lang="ru-RU" sz="1200" dirty="0">
              <a:latin typeface="Bahnschrift Light Condensed" pitchFamily="34" charset="0"/>
            </a:endParaRPr>
          </a:p>
          <a:p>
            <a:endParaRPr lang="ru-RU" sz="1200" dirty="0">
              <a:latin typeface="Calibri" pitchFamily="34" charset="0"/>
            </a:endParaRPr>
          </a:p>
        </p:txBody>
      </p:sp>
      <p:pic>
        <p:nvPicPr>
          <p:cNvPr id="2053" name="Рисунок 6" descr="i44C2NUOG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7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8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9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Рисунок 10" descr="147dd882c4e69a97bd877aab943464de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Рисунок 11" descr="i44C2NUOG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Рисунок 12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Рисунок 13" descr="image(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5" y="8531225"/>
            <a:ext cx="4286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Box 14"/>
          <p:cNvSpPr txBox="1">
            <a:spLocks noChangeArrowheads="1"/>
          </p:cNvSpPr>
          <p:nvPr/>
        </p:nvSpPr>
        <p:spPr bwMode="auto">
          <a:xfrm>
            <a:off x="642938" y="6072188"/>
            <a:ext cx="50466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По традиции, предоставляем данные о доходах бюджета</a:t>
            </a:r>
          </a:p>
          <a:p>
            <a:r>
              <a:rPr lang="ru-RU" sz="1400">
                <a:latin typeface="Bahnschrift Light" pitchFamily="34" charset="0"/>
              </a:rPr>
              <a:t>МО Староминский район на душу населения в рублях.</a:t>
            </a:r>
          </a:p>
        </p:txBody>
      </p:sp>
      <p:graphicFrame>
        <p:nvGraphicFramePr>
          <p:cNvPr id="15" name="Диаграмма 16"/>
          <p:cNvGraphicFramePr>
            <a:graphicFrameLocks/>
          </p:cNvGraphicFramePr>
          <p:nvPr/>
        </p:nvGraphicFramePr>
        <p:xfrm>
          <a:off x="1285860" y="6429388"/>
          <a:ext cx="5143500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625" y="2714624"/>
          <a:ext cx="6000771" cy="4786334"/>
        </p:xfrm>
        <a:graphic>
          <a:graphicData uri="http://schemas.openxmlformats.org/drawingml/2006/table">
            <a:tbl>
              <a:tblPr/>
              <a:tblGrid>
                <a:gridCol w="4402946"/>
                <a:gridCol w="1597825"/>
              </a:tblGrid>
              <a:tr h="727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Исполнение бюджета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за 2021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1 134 600,9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111 953,1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275,9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15 876,0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13 066,1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16 643,7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782 174,2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38 049,7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57 317,1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72 242,4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1 067,6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3 152,8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22 782,3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68" name="TextBox 13"/>
          <p:cNvSpPr txBox="1">
            <a:spLocks noChangeArrowheads="1"/>
          </p:cNvSpPr>
          <p:nvPr/>
        </p:nvSpPr>
        <p:spPr bwMode="auto">
          <a:xfrm>
            <a:off x="928688" y="428625"/>
            <a:ext cx="4908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2. Расходы бюджета МО Староминский район</a:t>
            </a:r>
          </a:p>
        </p:txBody>
      </p:sp>
      <p:pic>
        <p:nvPicPr>
          <p:cNvPr id="9269" name="Рисунок 10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0" name="Рисунок 11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1" name="Рисунок 14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2" name="Рисунок 15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3" name="Рисунок 16" descr="147dd882c4e69a97bd877aab943464de(2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4" name="Рисунок 17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5" name="Рисунок 19" descr="image(1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2688" y="8548688"/>
            <a:ext cx="38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6" name="TextBox 20"/>
          <p:cNvSpPr txBox="1">
            <a:spLocks noChangeArrowheads="1"/>
          </p:cNvSpPr>
          <p:nvPr/>
        </p:nvSpPr>
        <p:spPr bwMode="auto">
          <a:xfrm>
            <a:off x="214290" y="7715272"/>
            <a:ext cx="54022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>
                <a:latin typeface="Bahnschrift Light" pitchFamily="34" charset="0"/>
              </a:rPr>
              <a:t>классификации.</a:t>
            </a:r>
          </a:p>
        </p:txBody>
      </p:sp>
      <p:sp>
        <p:nvSpPr>
          <p:cNvPr id="9277" name="TextBox 13"/>
          <p:cNvSpPr txBox="1">
            <a:spLocks noChangeArrowheads="1"/>
          </p:cNvSpPr>
          <p:nvPr/>
        </p:nvSpPr>
        <p:spPr bwMode="auto">
          <a:xfrm>
            <a:off x="214313" y="857250"/>
            <a:ext cx="6327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       Проводимая в районе бюджетная политика соответствует целям и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задачам, направленным на осуществление комплекса мер по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улучшению состояния дел в социально-культурной сфере,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агропромышленном комплексе, жилищно-коммунальном хозяйстве и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других приоритетных направлениях социально-экономического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развития района, четкому и взвешенному подходу к принятию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расходных обязательств с учетом имеющихся доходных источников.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5" descr="147dd882c4e69a97bd877aab943464de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6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Рисунок 9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Рисунок 10" descr="image(2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5" y="8539163"/>
            <a:ext cx="34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5" name="TextBox 14"/>
          <p:cNvSpPr txBox="1">
            <a:spLocks noChangeArrowheads="1"/>
          </p:cNvSpPr>
          <p:nvPr/>
        </p:nvSpPr>
        <p:spPr bwMode="auto">
          <a:xfrm>
            <a:off x="428625" y="500063"/>
            <a:ext cx="5286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>
                <a:latin typeface="Bahnschrift Light" pitchFamily="34" charset="0"/>
              </a:rPr>
              <a:t>образование. </a:t>
            </a:r>
          </a:p>
          <a:p>
            <a:endParaRPr lang="ru-RU" sz="1600" dirty="0">
              <a:latin typeface="Bahnschrift Light" pitchFamily="34" charset="0"/>
            </a:endParaRPr>
          </a:p>
          <a:p>
            <a:r>
              <a:rPr lang="ru-RU" sz="1600" dirty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69% </a:t>
            </a:r>
            <a:r>
              <a:rPr lang="ru-RU" sz="1600" dirty="0">
                <a:latin typeface="Bahnschrift Light" pitchFamily="34" charset="0"/>
              </a:rPr>
              <a:t>от общих расходов.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928938" y="285750"/>
          <a:ext cx="4286250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714375" y="5786438"/>
          <a:ext cx="614362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86" name="TextBox 18"/>
          <p:cNvSpPr txBox="1">
            <a:spLocks noChangeArrowheads="1"/>
          </p:cNvSpPr>
          <p:nvPr/>
        </p:nvSpPr>
        <p:spPr bwMode="auto">
          <a:xfrm>
            <a:off x="357188" y="5734050"/>
            <a:ext cx="469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>
                <a:latin typeface="Bahnschrift Light" pitchFamily="34" charset="0"/>
              </a:rPr>
              <a:t>в структуре ниже.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3087" name="TextBox 19"/>
          <p:cNvSpPr txBox="1">
            <a:spLocks noChangeArrowheads="1"/>
          </p:cNvSpPr>
          <p:nvPr/>
        </p:nvSpPr>
        <p:spPr bwMode="auto">
          <a:xfrm>
            <a:off x="428625" y="2295525"/>
            <a:ext cx="6045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18" name="Диаграмма 20"/>
          <p:cNvGraphicFramePr>
            <a:graphicFrameLocks/>
          </p:cNvGraphicFramePr>
          <p:nvPr/>
        </p:nvGraphicFramePr>
        <p:xfrm>
          <a:off x="142875" y="2357438"/>
          <a:ext cx="6715125" cy="311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5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7" descr="i44C2NUOG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8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12" descr="image(3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91263" y="8470900"/>
            <a:ext cx="4238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15"/>
          <p:cNvSpPr txBox="1">
            <a:spLocks noChangeArrowheads="1"/>
          </p:cNvSpPr>
          <p:nvPr/>
        </p:nvSpPr>
        <p:spPr bwMode="auto">
          <a:xfrm>
            <a:off x="474663" y="447675"/>
            <a:ext cx="6361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Расходы в разрезе муниципальных программ      (тыс. рублей)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313" y="928688"/>
          <a:ext cx="6215106" cy="693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9288"/>
                <a:gridCol w="785818"/>
              </a:tblGrid>
              <a:tr h="35716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Наименование муниципальной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программы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2021 год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428,0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образования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742 867,4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Социальная поддержка граждан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38 035,1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Дети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20 390,1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1303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15 590,5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149,6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Разработка градостроительной документации территории муниципального образования </a:t>
                      </a:r>
                      <a:r>
                        <a:rPr lang="ru-RU" sz="1000" b="0" dirty="0" err="1" smtClean="0">
                          <a:latin typeface="Bahnschrift Light" pitchFamily="34" charset="0"/>
                        </a:rPr>
                        <a:t>Староминский</a:t>
                      </a:r>
                      <a:r>
                        <a:rPr lang="ru-RU" sz="1000" b="0" dirty="0" smtClean="0">
                          <a:latin typeface="Bahnschrift Light" pitchFamily="34" charset="0"/>
                        </a:rPr>
                        <a:t>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885,8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Обеспечение безопасности населения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15 875,2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культуры Староминского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54 543,3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физической культуры 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спорта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71 625,6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Обращение с твердыми коммунальными отходами на территории </a:t>
                      </a:r>
                      <a:r>
                        <a:rPr lang="ru-RU" sz="1000" dirty="0" err="1" smtClean="0">
                          <a:latin typeface="Bahnschrift Light" pitchFamily="34" charset="0"/>
                        </a:rPr>
                        <a:t>Староминского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264,1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Молодежь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6 951,3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гражданского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общества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5 211,1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711058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Обеспечение жильем молодых семей в муниципальном образовании </a:t>
                      </a:r>
                      <a:r>
                        <a:rPr lang="ru-RU" sz="1000" b="0" kern="1200" dirty="0" err="1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Староминский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 район» в рамках реализации мероприятия по обеспечению жильем молодых семей государственной программы  Российской Федерации «Обеспечение доступным и комфортным жильем и коммунальными услугами граждан Российской Федерации»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884,7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4 120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,3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Содержание, ремонт и реконструкция жилищного фонда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399,4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Информационное общество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5 634,0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сельского хозяйства и регулирования рынков сельскохозяйственной продукции, сырья и продовольствия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5 100,1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34241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топливно-энергетического комплекса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2 959,6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Развитие водопроводно-канализационного хозяйства на территории Староминского района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13 314,6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 descr="147dd882c4e69a97bd877aab943464de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 descr="147dd882c4e69a97bd877aab943464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Рисунок 9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Рисунок 10" descr="image(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075" y="8501063"/>
            <a:ext cx="352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Box 13"/>
          <p:cNvSpPr txBox="1">
            <a:spLocks noChangeArrowheads="1"/>
          </p:cNvSpPr>
          <p:nvPr/>
        </p:nvSpPr>
        <p:spPr bwMode="auto">
          <a:xfrm>
            <a:off x="1714500" y="428625"/>
            <a:ext cx="264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3. Муниципальный долг</a:t>
            </a:r>
          </a:p>
        </p:txBody>
      </p:sp>
      <p:sp>
        <p:nvSpPr>
          <p:cNvPr id="4109" name="TextBox 14"/>
          <p:cNvSpPr txBox="1">
            <a:spLocks noChangeArrowheads="1"/>
          </p:cNvSpPr>
          <p:nvPr/>
        </p:nvSpPr>
        <p:spPr bwMode="auto">
          <a:xfrm>
            <a:off x="357188" y="857250"/>
            <a:ext cx="638347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r>
              <a:rPr lang="ru-RU" sz="1600" dirty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r>
              <a:rPr lang="ru-RU" sz="1600" dirty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r>
              <a:rPr lang="ru-RU" sz="1600" dirty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r>
              <a:rPr lang="ru-RU" sz="1600" dirty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Образованием.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4110" name="TextBox 15"/>
          <p:cNvSpPr txBox="1">
            <a:spLocks noChangeArrowheads="1"/>
          </p:cNvSpPr>
          <p:nvPr/>
        </p:nvSpPr>
        <p:spPr bwMode="auto">
          <a:xfrm>
            <a:off x="357167" y="2357422"/>
            <a:ext cx="65008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>
                <a:latin typeface="Bahnschrift Light" pitchFamily="34" charset="0"/>
              </a:rPr>
            </a:br>
            <a:r>
              <a:rPr lang="ru-RU" sz="1600" dirty="0">
                <a:latin typeface="Bahnschrift Light" pitchFamily="34" charset="0"/>
              </a:rPr>
              <a:t>муниципального долга 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на 1 января</a:t>
            </a:r>
          </a:p>
          <a:p>
            <a:r>
              <a:rPr lang="ru-RU" sz="1600" dirty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>
                <a:latin typeface="Bahnschrift Light" pitchFamily="34" charset="0"/>
              </a:rPr>
              <a:t>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(без учета безвозмездных </a:t>
            </a:r>
            <a:r>
              <a:rPr lang="ru-RU" sz="1600" dirty="0" smtClean="0">
                <a:latin typeface="Bahnschrift Light" pitchFamily="34" charset="0"/>
              </a:rPr>
              <a:t>поступлений</a:t>
            </a:r>
          </a:p>
          <a:p>
            <a:r>
              <a:rPr lang="en-US" sz="1600" dirty="0" smtClean="0">
                <a:latin typeface="Bahnschrift Light" pitchFamily="34" charset="0"/>
              </a:rPr>
              <a:t> </a:t>
            </a:r>
            <a:r>
              <a:rPr lang="ru-RU" sz="1600" dirty="0" smtClean="0">
                <a:latin typeface="Bahnschrift Light" pitchFamily="34" charset="0"/>
              </a:rPr>
              <a:t>и (или) поступлений налоговых доходов по дополнительным</a:t>
            </a:r>
          </a:p>
          <a:p>
            <a:r>
              <a:rPr lang="ru-RU" sz="1600" dirty="0" smtClean="0">
                <a:latin typeface="Bahnschrift Light" pitchFamily="34" charset="0"/>
              </a:rPr>
              <a:t> </a:t>
            </a:r>
            <a:r>
              <a:rPr lang="ru-RU" sz="1600" smtClean="0">
                <a:latin typeface="Bahnschrift Light" pitchFamily="34" charset="0"/>
              </a:rPr>
              <a:t>нормативам отчислений).</a:t>
            </a:r>
            <a:endParaRPr lang="ru-RU" sz="1600" dirty="0">
              <a:latin typeface="Bahnschrift Light" pitchFamily="34" charset="0"/>
            </a:endParaRP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5" name="Диаграмма 17"/>
          <p:cNvGraphicFramePr>
            <a:graphicFrameLocks/>
          </p:cNvGraphicFramePr>
          <p:nvPr/>
        </p:nvGraphicFramePr>
        <p:xfrm>
          <a:off x="1214398" y="5286380"/>
          <a:ext cx="564360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6" name="Диаграмма 19"/>
          <p:cNvGraphicFramePr>
            <a:graphicFrameLocks/>
          </p:cNvGraphicFramePr>
          <p:nvPr/>
        </p:nvGraphicFramePr>
        <p:xfrm>
          <a:off x="0" y="3286116"/>
          <a:ext cx="735806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574</Words>
  <PresentationFormat>Экран (4:3)</PresentationFormat>
  <Paragraphs>171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246</cp:revision>
  <dcterms:created xsi:type="dcterms:W3CDTF">2019-12-06T06:15:23Z</dcterms:created>
  <dcterms:modified xsi:type="dcterms:W3CDTF">2022-03-31T10:15:23Z</dcterms:modified>
</cp:coreProperties>
</file>