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</p:sldIdLst>
  <p:sldSz cx="6858000" cy="9144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048" autoAdjust="0"/>
  </p:normalViewPr>
  <p:slideViewPr>
    <p:cSldViewPr>
      <p:cViewPr>
        <p:scale>
          <a:sx n="90" d="100"/>
          <a:sy n="90" d="100"/>
        </p:scale>
        <p:origin x="-2958" y="3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8970584771699187"/>
          <c:y val="5.0142099191624732E-2"/>
          <c:w val="0.72776926778998563"/>
          <c:h val="0.51480035404557689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dLbls>
            <c:txPr>
              <a:bodyPr/>
              <a:lstStyle/>
              <a:p>
                <a:pPr>
                  <a:defRPr sz="106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468632.7</c:v>
                </c:pt>
                <c:pt idx="1">
                  <c:v>509614.7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txPr>
              <a:bodyPr/>
              <a:lstStyle/>
              <a:p>
                <a:pPr>
                  <a:defRPr sz="106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932894.1</c:v>
                </c:pt>
                <c:pt idx="1">
                  <c:v>1095278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Итого</c:v>
                </c:pt>
              </c:strCache>
            </c:strRef>
          </c:tx>
          <c:dLbls>
            <c:txPr>
              <a:bodyPr/>
              <a:lstStyle/>
              <a:p>
                <a:pPr>
                  <a:defRPr sz="106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Лист1!$D$2:$D$3</c:f>
              <c:numCache>
                <c:formatCode>#,##0.0</c:formatCode>
                <c:ptCount val="2"/>
                <c:pt idx="0">
                  <c:v>1401526.8</c:v>
                </c:pt>
                <c:pt idx="1">
                  <c:v>1604892.7</c:v>
                </c:pt>
              </c:numCache>
            </c:numRef>
          </c:val>
        </c:ser>
        <c:dLbls>
          <c:showVal val="1"/>
        </c:dLbls>
        <c:gapWidth val="75"/>
        <c:axId val="116064640"/>
        <c:axId val="116066176"/>
      </c:barChart>
      <c:catAx>
        <c:axId val="116064640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424">
                <a:latin typeface="Bahnschrift Light" pitchFamily="34" charset="0"/>
              </a:defRPr>
            </a:pPr>
            <a:endParaRPr lang="ru-RU"/>
          </a:p>
        </c:txPr>
        <c:crossAx val="116066176"/>
        <c:crosses val="autoZero"/>
        <c:auto val="1"/>
        <c:lblAlgn val="ctr"/>
        <c:lblOffset val="100"/>
      </c:catAx>
      <c:valAx>
        <c:axId val="116066176"/>
        <c:scaling>
          <c:orientation val="minMax"/>
        </c:scaling>
        <c:axPos val="b"/>
        <c:numFmt formatCode="#,##0.0" sourceLinked="1"/>
        <c:majorTickMark val="none"/>
        <c:tickLblPos val="nextTo"/>
        <c:txPr>
          <a:bodyPr/>
          <a:lstStyle/>
          <a:p>
            <a:pPr>
              <a:defRPr sz="1246">
                <a:latin typeface="Bahnschrift Light" pitchFamily="34" charset="0"/>
              </a:defRPr>
            </a:pPr>
            <a:endParaRPr lang="ru-RU"/>
          </a:p>
        </c:txPr>
        <c:crossAx val="1160646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1932376100046515E-2"/>
          <c:y val="0.7344842715556078"/>
          <c:w val="0.89999984560753643"/>
          <c:h val="9.7348689622752199E-2"/>
        </c:manualLayout>
      </c:layout>
      <c:txPr>
        <a:bodyPr/>
        <a:lstStyle/>
        <a:p>
          <a:pPr>
            <a:defRPr sz="1068">
              <a:latin typeface="Bahnschrift Light" pitchFamily="34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602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>
        <c:manualLayout>
          <c:xMode val="edge"/>
          <c:yMode val="edge"/>
          <c:x val="0.39784197861343362"/>
          <c:y val="0.15814549300740485"/>
        </c:manualLayout>
      </c:layout>
      <c:txPr>
        <a:bodyPr/>
        <a:lstStyle/>
        <a:p>
          <a:pPr>
            <a:defRPr sz="1796">
              <a:latin typeface="Bahnschrift Light" pitchFamily="34" charset="0"/>
            </a:defRPr>
          </a:pPr>
          <a:endParaRPr lang="ru-RU"/>
        </a:p>
      </c:txPr>
    </c:title>
    <c:plotArea>
      <c:layout>
        <c:manualLayout>
          <c:layoutTarget val="inner"/>
          <c:xMode val="edge"/>
          <c:yMode val="edge"/>
          <c:x val="2.6823071279270218E-2"/>
          <c:y val="0.13760617859947921"/>
          <c:w val="0.444406227266891"/>
          <c:h val="0.7999312090804016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32%</a:t>
                    </a:r>
                    <a:endParaRPr lang="ru-RU" dirty="0"/>
                  </a:p>
                </c:rich>
              </c:tx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55%</a:t>
                    </a:r>
                    <a:endParaRPr lang="ru-RU" dirty="0"/>
                  </a:p>
                </c:rich>
              </c:tx>
              <c:showPercent val="1"/>
            </c:dLbl>
            <c:dLbl>
              <c:idx val="3"/>
              <c:layout>
                <c:manualLayout>
                  <c:x val="-3.3185182088288634E-2"/>
                  <c:y val="9.6096077918029314E-3"/>
                </c:manualLayout>
              </c:layout>
              <c:showPercent val="1"/>
            </c:dLbl>
            <c:showPercent val="1"/>
          </c:dLbls>
          <c:cat>
            <c:strRef>
              <c:f>Лист1!$A$2:$A$6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поступления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4"/>
                <c:pt idx="0">
                  <c:v>0.1104</c:v>
                </c:pt>
                <c:pt idx="1">
                  <c:v>0.32000000000000006</c:v>
                </c:pt>
                <c:pt idx="2">
                  <c:v>0.55000000000000004</c:v>
                </c:pt>
                <c:pt idx="3">
                  <c:v>2.0000000000000004E-2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  <c:spPr>
        <a:noFill/>
        <a:ln w="25374">
          <a:noFill/>
        </a:ln>
      </c:spPr>
    </c:plotArea>
    <c:legend>
      <c:legendPos val="r"/>
      <c:layout>
        <c:manualLayout>
          <c:xMode val="edge"/>
          <c:yMode val="edge"/>
          <c:x val="0.53214417897750443"/>
          <c:y val="0.29661189442446023"/>
          <c:w val="0.42552101015843591"/>
          <c:h val="0.48655865568396955"/>
        </c:manualLayout>
      </c:layout>
    </c:legend>
    <c:plotVisOnly val="1"/>
    <c:dispBlanksAs val="zero"/>
  </c:chart>
  <c:txPr>
    <a:bodyPr/>
    <a:lstStyle/>
    <a:p>
      <a:pPr>
        <a:defRPr sz="1796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r">
              <a:defRPr sz="2000">
                <a:latin typeface="Bahnschrift Light" pitchFamily="34" charset="0"/>
              </a:defRPr>
            </a:pPr>
            <a:r>
              <a:rPr lang="ru-RU" sz="2000" dirty="0"/>
              <a:t>Основная сумма поступлений налоговых и </a:t>
            </a:r>
            <a:r>
              <a:rPr lang="ru-RU" sz="2000" dirty="0" smtClean="0"/>
              <a:t>неналоговых</a:t>
            </a:r>
            <a:r>
              <a:rPr lang="ru-RU" sz="2000" baseline="0" dirty="0" smtClean="0"/>
              <a:t> </a:t>
            </a:r>
            <a:r>
              <a:rPr lang="ru-RU" sz="2000" dirty="0" smtClean="0"/>
              <a:t>доходов</a:t>
            </a:r>
            <a:endParaRPr lang="ru-RU" sz="2000" dirty="0"/>
          </a:p>
        </c:rich>
      </c:tx>
      <c:layout>
        <c:manualLayout>
          <c:xMode val="edge"/>
          <c:yMode val="edge"/>
          <c:x val="6.1590889848446607E-2"/>
          <c:y val="2.5000124195831978E-2"/>
        </c:manualLayout>
      </c:layout>
    </c:title>
    <c:plotArea>
      <c:layout>
        <c:manualLayout>
          <c:layoutTarget val="inner"/>
          <c:xMode val="edge"/>
          <c:yMode val="edge"/>
          <c:x val="3.2570209973753483E-2"/>
          <c:y val="0.20721777448373721"/>
          <c:w val="0.48865813648293965"/>
          <c:h val="0.732987204724409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Основная сумма поступлений налоговых и неналоговых доходов</c:v>
                </c:pt>
              </c:strCache>
            </c:strRef>
          </c:tx>
          <c:explosion val="40"/>
          <c:dPt>
            <c:idx val="0"/>
            <c:spPr>
              <a:solidFill>
                <a:schemeClr val="accent3"/>
              </a:solidFill>
              <a:ln w="25391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1"/>
            <c:explosion val="0"/>
          </c:dPt>
          <c:dPt>
            <c:idx val="2"/>
            <c:spPr>
              <a:solidFill>
                <a:schemeClr val="accent1"/>
              </a:solidFill>
              <a:ln w="25391" cap="flat" cmpd="sng" algn="ctr">
                <a:solidFill>
                  <a:schemeClr val="accent1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3"/>
            <c:explosion val="0"/>
          </c:dPt>
          <c:dPt>
            <c:idx val="4"/>
            <c:spPr>
              <a:solidFill>
                <a:schemeClr val="accent6"/>
              </a:solidFill>
              <a:ln w="25391" cap="flat" cmpd="sng" algn="ctr">
                <a:solidFill>
                  <a:schemeClr val="accent6">
                    <a:shade val="50000"/>
                  </a:schemeClr>
                </a:solidFill>
                <a:prstDash val="solid"/>
              </a:ln>
              <a:effectLst/>
            </c:spPr>
          </c:dPt>
          <c:dLbls>
            <c:dLbl>
              <c:idx val="0"/>
              <c:layout>
                <c:manualLayout>
                  <c:x val="-7.7777777777777779E-2"/>
                  <c:y val="-9.7709908002659565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dLbl>
              <c:idx val="1"/>
              <c:layout>
                <c:manualLayout>
                  <c:x val="-6.9696969696969702E-2"/>
                  <c:y val="3.8234103138594981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dLbl>
              <c:idx val="2"/>
              <c:layout>
                <c:manualLayout>
                  <c:x val="-4.6943609321562066E-2"/>
                  <c:y val="-0.10416675119674307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dLbl>
              <c:idx val="3"/>
              <c:layout>
                <c:manualLayout>
                  <c:x val="-5.6060606060606082E-2"/>
                  <c:y val="-5.8393917729649351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dLbl>
              <c:idx val="4"/>
              <c:layout>
                <c:manualLayout>
                  <c:x val="-3.0555476020042951E-2"/>
                  <c:y val="-7.6650791242088998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dLbl>
              <c:idx val="5"/>
              <c:layout>
                <c:manualLayout>
                  <c:x val="-7.9012087605118877E-3"/>
                  <c:y val="-9.5329638895628732E-2"/>
                </c:manualLayout>
              </c:layout>
              <c:showPercent val="1"/>
            </c:dLbl>
            <c:showPercent val="1"/>
          </c:dLbls>
          <c:cat>
            <c:strRef>
              <c:f>Лист1!$A$2:$A$7</c:f>
              <c:strCache>
                <c:ptCount val="6"/>
                <c:pt idx="0">
                  <c:v>Налог на доходы физ. лиц</c:v>
                </c:pt>
                <c:pt idx="1">
                  <c:v>Арендная плата за землю</c:v>
                </c:pt>
                <c:pt idx="2">
                  <c:v>Упрощенная система налогооблажения</c:v>
                </c:pt>
                <c:pt idx="3">
                  <c:v>Налог на прибыль организаций</c:v>
                </c:pt>
                <c:pt idx="4">
                  <c:v>Сельскохозяйственный налог</c:v>
                </c:pt>
                <c:pt idx="5">
                  <c:v>Доход от продажи земельных участков</c:v>
                </c:pt>
              </c:strCache>
            </c:strRef>
          </c:cat>
          <c:val>
            <c:numRef>
              <c:f>Лист1!$B$2:$B$7</c:f>
              <c:numCache>
                <c:formatCode>0.00%</c:formatCode>
                <c:ptCount val="6"/>
                <c:pt idx="0">
                  <c:v>0.65200000000000014</c:v>
                </c:pt>
                <c:pt idx="1">
                  <c:v>7.1999999999999995E-2</c:v>
                </c:pt>
                <c:pt idx="2">
                  <c:v>0.14600000000000002</c:v>
                </c:pt>
                <c:pt idx="3">
                  <c:v>2.5000000000000001E-2</c:v>
                </c:pt>
                <c:pt idx="4">
                  <c:v>3.2000000000000008E-2</c:v>
                </c:pt>
                <c:pt idx="5">
                  <c:v>3.5999999999999997E-2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  <c:spPr>
        <a:noFill/>
        <a:ln w="25407">
          <a:noFill/>
        </a:ln>
      </c:spPr>
    </c:plotArea>
    <c:legend>
      <c:legendPos val="r"/>
      <c:layout>
        <c:manualLayout>
          <c:xMode val="edge"/>
          <c:yMode val="edge"/>
          <c:x val="0.51490966048598763"/>
          <c:y val="0.20997739635857821"/>
          <c:w val="0.33766245885931001"/>
          <c:h val="0.63925104457918691"/>
        </c:manualLayout>
      </c:layout>
      <c:txPr>
        <a:bodyPr/>
        <a:lstStyle/>
        <a:p>
          <a:pPr>
            <a:defRPr sz="1399">
              <a:latin typeface="Bahnschrift Light" pitchFamily="34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1.2545931758530201E-3"/>
          <c:y val="0.11781947813191689"/>
          <c:w val="0.94567939254241062"/>
          <c:h val="0.68930206397754656"/>
        </c:manualLayout>
      </c:layout>
      <c:barChart>
        <c:barDir val="col"/>
        <c:grouping val="clustered"/>
        <c:dLbls>
          <c:showVal val="1"/>
        </c:dLbls>
        <c:overlap val="-25"/>
        <c:axId val="129919616"/>
        <c:axId val="129925504"/>
      </c:barChart>
      <c:catAx>
        <c:axId val="12991961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397">
                <a:latin typeface="Bahnschrift Light" pitchFamily="34" charset="0"/>
              </a:defRPr>
            </a:pPr>
            <a:endParaRPr lang="ru-RU"/>
          </a:p>
        </c:txPr>
        <c:crossAx val="129925504"/>
        <c:crosses val="autoZero"/>
        <c:auto val="1"/>
        <c:lblAlgn val="ctr"/>
        <c:lblOffset val="100"/>
      </c:catAx>
      <c:valAx>
        <c:axId val="129925504"/>
        <c:scaling>
          <c:orientation val="minMax"/>
        </c:scaling>
        <c:delete val="1"/>
        <c:axPos val="l"/>
        <c:numFmt formatCode="General" sourceLinked="1"/>
        <c:tickLblPos val="nextTo"/>
        <c:crossAx val="12991961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797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5026937261796883"/>
          <c:y val="3.5502580326063626E-2"/>
          <c:w val="0.43787489063867296"/>
          <c:h val="0.656812335958005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3"/>
              </a:solidFill>
              <a:ln w="25332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1"/>
            <c:spPr>
              <a:solidFill>
                <a:schemeClr val="accent6"/>
              </a:solidFill>
              <a:ln w="25332" cap="flat" cmpd="sng" algn="ctr">
                <a:solidFill>
                  <a:schemeClr val="accent6">
                    <a:shade val="50000"/>
                  </a:schemeClr>
                </a:solidFill>
                <a:prstDash val="solid"/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Образование</c:v>
                </c:pt>
                <c:pt idx="1">
                  <c:v>Остальное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66</c:v>
                </c:pt>
                <c:pt idx="1">
                  <c:v>34</c:v>
                </c:pt>
              </c:numCache>
            </c:numRef>
          </c:val>
        </c:ser>
        <c:firstSliceAng val="0"/>
        <c:holeSize val="50"/>
      </c:doughnutChart>
      <c:spPr>
        <a:noFill/>
        <a:ln w="25366">
          <a:noFill/>
        </a:ln>
      </c:spPr>
    </c:plotArea>
    <c:legend>
      <c:legendPos val="r"/>
      <c:layout>
        <c:manualLayout>
          <c:xMode val="edge"/>
          <c:yMode val="edge"/>
          <c:x val="0.51246361250298267"/>
          <c:y val="9.907880119636249E-2"/>
          <c:w val="0.40161059413027977"/>
          <c:h val="0.53536128914118297"/>
        </c:manualLayout>
      </c:layout>
      <c:txPr>
        <a:bodyPr/>
        <a:lstStyle/>
        <a:p>
          <a:pPr>
            <a:defRPr sz="1196">
              <a:latin typeface="Bahnschrift Light" pitchFamily="34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796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8510008066873671"/>
          <c:y val="0.18485433070866206"/>
          <c:w val="0.30518760527139932"/>
          <c:h val="0.6151456692913386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6"/>
          <c:cat>
            <c:strRef>
              <c:f>Лист1!$A$2:$A$12</c:f>
              <c:strCache>
                <c:ptCount val="11"/>
                <c:pt idx="0">
                  <c:v>СМИ</c:v>
                </c:pt>
                <c:pt idx="1">
                  <c:v>Нац. экономика</c:v>
                </c:pt>
                <c:pt idx="2">
                  <c:v>Жилищно-коммунальное хозяйство</c:v>
                </c:pt>
                <c:pt idx="3">
                  <c:v>Общегосударственные вопросы</c:v>
                </c:pt>
                <c:pt idx="4">
                  <c:v>Нац. оборона</c:v>
                </c:pt>
                <c:pt idx="5">
                  <c:v>Нац. безопасность </c:v>
                </c:pt>
                <c:pt idx="6">
                  <c:v>Межбюджетные трансферты</c:v>
                </c:pt>
                <c:pt idx="7">
                  <c:v>Обслуживание долга</c:v>
                </c:pt>
                <c:pt idx="8">
                  <c:v>Культура</c:v>
                </c:pt>
                <c:pt idx="9">
                  <c:v>Соц. политика </c:v>
                </c:pt>
                <c:pt idx="10">
                  <c:v>Спорт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1153</c:v>
                </c:pt>
                <c:pt idx="1">
                  <c:v>14294.7</c:v>
                </c:pt>
                <c:pt idx="2">
                  <c:v>74603.199999999997</c:v>
                </c:pt>
                <c:pt idx="3">
                  <c:v>123601.3</c:v>
                </c:pt>
                <c:pt idx="4">
                  <c:v>1372.7</c:v>
                </c:pt>
                <c:pt idx="5">
                  <c:v>21632.9</c:v>
                </c:pt>
                <c:pt idx="6">
                  <c:v>15710.7</c:v>
                </c:pt>
                <c:pt idx="7">
                  <c:v>988</c:v>
                </c:pt>
                <c:pt idx="8">
                  <c:v>43936.800000000003</c:v>
                </c:pt>
                <c:pt idx="9">
                  <c:v>66579.899999999994</c:v>
                </c:pt>
                <c:pt idx="10">
                  <c:v>124911.7</c:v>
                </c:pt>
              </c:numCache>
            </c:numRef>
          </c:val>
        </c:ser>
        <c:firstSliceAng val="0"/>
        <c:holeSize val="50"/>
      </c:doughnutChart>
      <c:spPr>
        <a:noFill/>
        <a:ln w="25393">
          <a:noFill/>
        </a:ln>
      </c:spPr>
    </c:plotArea>
    <c:legend>
      <c:legendPos val="r"/>
      <c:layout>
        <c:manualLayout>
          <c:xMode val="edge"/>
          <c:yMode val="edge"/>
          <c:x val="0.47519391572116476"/>
          <c:y val="8.5452544238421815E-2"/>
          <c:w val="0.49987079174158489"/>
          <c:h val="0.87644907289814855"/>
        </c:manualLayout>
      </c:layout>
      <c:txPr>
        <a:bodyPr/>
        <a:lstStyle/>
        <a:p>
          <a:pPr>
            <a:defRPr sz="1200">
              <a:latin typeface="Bahnschrift Light" pitchFamily="34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4.1607565011820315E-2"/>
          <c:y val="0.38865987676622432"/>
          <c:w val="0.95839243498818139"/>
          <c:h val="0.4482257535574528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2"/>
            </a:solidFill>
            <a:ln w="25376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dLbls>
            <c:dLbl>
              <c:idx val="0"/>
              <c:layout>
                <c:manualLayout>
                  <c:x val="0.10780141843971631"/>
                  <c:y val="1.2213742415698729E-2"/>
                </c:manualLayout>
              </c:layout>
              <c:showVal val="1"/>
            </c:dLbl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1063872.8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Дошкольное образование</c:v>
                </c:pt>
              </c:strCache>
            </c:strRef>
          </c:tx>
          <c:spPr>
            <a:solidFill>
              <a:schemeClr val="accent1"/>
            </a:solidFill>
            <a:ln w="25376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</c:spPr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313713.5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общее образование</c:v>
                </c:pt>
              </c:strCache>
            </c:strRef>
          </c:tx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626568.9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Доп. образование детей</c:v>
                </c:pt>
              </c:strCache>
            </c:strRef>
          </c:tx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51700.9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Молодежная политика</c:v>
                </c:pt>
              </c:strCache>
            </c:strRef>
          </c:tx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8493.5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Другие вопросы</c:v>
                </c:pt>
              </c:strCache>
            </c:strRef>
          </c:tx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Лист1!$G$2</c:f>
              <c:numCache>
                <c:formatCode>General</c:formatCode>
                <c:ptCount val="1"/>
                <c:pt idx="0">
                  <c:v>63396</c:v>
                </c:pt>
              </c:numCache>
            </c:numRef>
          </c:val>
        </c:ser>
        <c:dLbls>
          <c:showVal val="1"/>
        </c:dLbls>
        <c:overlap val="-25"/>
        <c:axId val="130347008"/>
        <c:axId val="130348544"/>
      </c:barChart>
      <c:catAx>
        <c:axId val="13034700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598" b="1">
                <a:latin typeface="Bahnschrift Light" pitchFamily="34" charset="0"/>
              </a:defRPr>
            </a:pPr>
            <a:endParaRPr lang="ru-RU"/>
          </a:p>
        </c:txPr>
        <c:crossAx val="130348544"/>
        <c:crosses val="autoZero"/>
        <c:auto val="1"/>
        <c:lblAlgn val="ctr"/>
        <c:lblOffset val="100"/>
      </c:catAx>
      <c:valAx>
        <c:axId val="130348544"/>
        <c:scaling>
          <c:orientation val="minMax"/>
        </c:scaling>
        <c:delete val="1"/>
        <c:axPos val="l"/>
        <c:numFmt formatCode="General" sourceLinked="1"/>
        <c:tickLblPos val="nextTo"/>
        <c:crossAx val="130347008"/>
        <c:crosses val="autoZero"/>
        <c:crossBetween val="between"/>
      </c:valAx>
      <c:spPr>
        <a:solidFill>
          <a:schemeClr val="lt1"/>
        </a:solidFill>
        <a:ln w="25376" cap="flat" cmpd="sng" algn="ctr">
          <a:solidFill>
            <a:schemeClr val="dk1"/>
          </a:solidFill>
          <a:prstDash val="solid"/>
        </a:ln>
        <a:effectLst/>
      </c:spPr>
    </c:plotArea>
    <c:legend>
      <c:legendPos val="t"/>
      <c:layout>
        <c:manualLayout>
          <c:xMode val="edge"/>
          <c:yMode val="edge"/>
          <c:x val="8.3482240978870526E-2"/>
          <c:y val="9.5124734013926501E-2"/>
          <c:w val="0.83114409259993782"/>
          <c:h val="0.2703746574264968"/>
        </c:manualLayout>
      </c:layout>
      <c:txPr>
        <a:bodyPr/>
        <a:lstStyle/>
        <a:p>
          <a:pPr>
            <a:defRPr sz="1598">
              <a:latin typeface="Bahnschrift Light" pitchFamily="34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798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Структура муниципального долга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1.3502015202347721E-2"/>
          <c:y val="0.42579668845414531"/>
          <c:w val="0.95049261092472503"/>
          <c:h val="0.4196982594042267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Общая сумма долга</c:v>
                </c:pt>
              </c:strCache>
            </c:strRef>
          </c:tx>
          <c:dLbls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53443.199999999997</c:v>
                </c:pt>
                <c:pt idx="1">
                  <c:v>51897.1</c:v>
                </c:pt>
                <c:pt idx="2">
                  <c:v>84978</c:v>
                </c:pt>
                <c:pt idx="3">
                  <c:v>119978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dLbls>
            <c:dLbl>
              <c:idx val="0"/>
              <c:layout>
                <c:manualLayout>
                  <c:x val="1.5237988585506712E-2"/>
                  <c:y val="9.3567699546013572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3.6004842297525638E-2"/>
                  <c:y val="6.6690771286275381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2.0253022803522406E-3"/>
                  <c:y val="4.6783611797285313E-3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4.5006717341159064E-3"/>
                  <c:y val="3.7824794361186877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49578</c:v>
                </c:pt>
                <c:pt idx="1">
                  <c:v>49578</c:v>
                </c:pt>
                <c:pt idx="2">
                  <c:v>35400</c:v>
                </c:pt>
                <c:pt idx="3">
                  <c:v>35400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бюджетные кредиты</c:v>
                </c:pt>
              </c:strCache>
            </c:strRef>
          </c:tx>
          <c:dLbls>
            <c:dLbl>
              <c:idx val="0"/>
              <c:layout>
                <c:manualLayout>
                  <c:x val="2.2857142857142947E-2"/>
                  <c:y val="9.3567251461988306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5.0793650793650924E-3"/>
                  <c:y val="4.6783625730994153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6.7508304093733046E-3"/>
                  <c:y val="-1.5328870206154064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1.3502015202347737E-2"/>
                  <c:y val="-1.1347438308356083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3865</c:v>
                </c:pt>
                <c:pt idx="1">
                  <c:v>2319.1</c:v>
                </c:pt>
                <c:pt idx="2">
                  <c:v>49578</c:v>
                </c:pt>
                <c:pt idx="3">
                  <c:v>84578</c:v>
                </c:pt>
              </c:numCache>
            </c:numRef>
          </c:val>
        </c:ser>
        <c:dLbls>
          <c:showVal val="1"/>
        </c:dLbls>
        <c:overlap val="-25"/>
        <c:axId val="130616320"/>
        <c:axId val="130646784"/>
      </c:barChart>
      <c:catAx>
        <c:axId val="130616320"/>
        <c:scaling>
          <c:orientation val="minMax"/>
        </c:scaling>
        <c:axPos val="b"/>
        <c:numFmt formatCode="General" sourceLinked="1"/>
        <c:majorTickMark val="none"/>
        <c:tickLblPos val="nextTo"/>
        <c:crossAx val="130646784"/>
        <c:crosses val="autoZero"/>
        <c:auto val="1"/>
        <c:lblAlgn val="ctr"/>
        <c:lblOffset val="100"/>
      </c:catAx>
      <c:valAx>
        <c:axId val="130646784"/>
        <c:scaling>
          <c:orientation val="minMax"/>
        </c:scaling>
        <c:delete val="1"/>
        <c:axPos val="l"/>
        <c:numFmt formatCode="General" sourceLinked="1"/>
        <c:tickLblPos val="nextTo"/>
        <c:crossAx val="130616320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400">
          <a:latin typeface="Bahnschrift Light" pitchFamily="34" charset="0"/>
        </a:defRPr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1.7258620544377049E-3"/>
          <c:y val="0.23248720472440956"/>
          <c:w val="0.77734711045937732"/>
          <c:h val="0.3514812992126003"/>
        </c:manualLayout>
      </c:layout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динамика долговой нагрузки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6.7313920431765983E-2"/>
                  <c:y val="7.0833333333333484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r"/>
              <c:showVal val="1"/>
            </c:dLbl>
            <c:dLbl>
              <c:idx val="1"/>
              <c:layout>
                <c:manualLayout>
                  <c:x val="-2.0711839612115278E-2"/>
                  <c:y val="9.5833333333333298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r"/>
              <c:showVal val="1"/>
            </c:dLbl>
            <c:dLbl>
              <c:idx val="2"/>
              <c:layout>
                <c:manualLayout>
                  <c:x val="-5.0053940833877208E-2"/>
                  <c:y val="7.9166666666666718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r"/>
              <c:showVal val="1"/>
            </c:dLbl>
            <c:dLbl>
              <c:idx val="3"/>
              <c:layout>
                <c:manualLayout>
                  <c:x val="-2.0711975517466456E-2"/>
                  <c:y val="5.8333333333333411E-2"/>
                </c:manualLayout>
              </c:layout>
              <c:showVal val="1"/>
            </c:dLbl>
            <c:dLbl>
              <c:idx val="4"/>
              <c:layout>
                <c:manualLayout>
                  <c:x val="-8.6299897989443753E-3"/>
                  <c:y val="-4.5833333333333531E-2"/>
                </c:manualLayout>
              </c:layout>
              <c:showVal val="1"/>
            </c:dLbl>
            <c:showVal val="1"/>
          </c:dLbls>
          <c:cat>
            <c:numRef>
              <c:f>Лист1!$A$2:$A$5</c:f>
              <c:numCache>
                <c:formatCode>dd/mm/yyyy</c:formatCode>
                <c:ptCount val="4"/>
                <c:pt idx="0">
                  <c:v>44197</c:v>
                </c:pt>
                <c:pt idx="1">
                  <c:v>44562</c:v>
                </c:pt>
                <c:pt idx="2">
                  <c:v>44927</c:v>
                </c:pt>
                <c:pt idx="3">
                  <c:v>45292</c:v>
                </c:pt>
              </c:numCache>
            </c:numRef>
          </c:cat>
          <c:val>
            <c:numRef>
              <c:f>Лист1!$B$2:$B$5</c:f>
              <c:numCache>
                <c:formatCode>0.0%</c:formatCode>
                <c:ptCount val="4"/>
                <c:pt idx="0">
                  <c:v>0.221</c:v>
                </c:pt>
                <c:pt idx="1">
                  <c:v>0.17599999999999999</c:v>
                </c:pt>
                <c:pt idx="2">
                  <c:v>0.24299999999999999</c:v>
                </c:pt>
                <c:pt idx="3">
                  <c:v>0.32100000000000001</c:v>
                </c:pt>
              </c:numCache>
            </c:numRef>
          </c:val>
        </c:ser>
        <c:dLbls>
          <c:showVal val="1"/>
        </c:dLbls>
        <c:marker val="1"/>
        <c:axId val="130680704"/>
        <c:axId val="130682240"/>
      </c:lineChart>
      <c:dateAx>
        <c:axId val="130680704"/>
        <c:scaling>
          <c:orientation val="minMax"/>
        </c:scaling>
        <c:axPos val="b"/>
        <c:numFmt formatCode="dd/mm/yyyy" sourceLinked="0"/>
        <c:majorTickMark val="none"/>
        <c:tickLblPos val="nextTo"/>
        <c:crossAx val="130682240"/>
        <c:crosses val="autoZero"/>
        <c:auto val="1"/>
        <c:lblOffset val="100"/>
      </c:dateAx>
      <c:valAx>
        <c:axId val="130682240"/>
        <c:scaling>
          <c:orientation val="minMax"/>
        </c:scaling>
        <c:delete val="1"/>
        <c:axPos val="l"/>
        <c:numFmt formatCode="0.0%" sourceLinked="1"/>
        <c:tickLblPos val="nextTo"/>
        <c:crossAx val="13068070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2647574864142218"/>
          <c:y val="0.16250000000000001"/>
          <c:w val="0.44391808822062451"/>
          <c:h val="9.432054864109761E-2"/>
        </c:manualLayout>
      </c:layout>
    </c:legend>
    <c:plotVisOnly val="1"/>
    <c:dispBlanksAs val="zero"/>
  </c:chart>
  <c:txPr>
    <a:bodyPr/>
    <a:lstStyle/>
    <a:p>
      <a:pPr>
        <a:defRPr sz="1400">
          <a:latin typeface="Bahnschrift Light" pitchFamily="34" charset="0"/>
        </a:defRPr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6A585C9-67E4-4EC1-AB34-83F1F574ED60}" type="datetimeFigureOut">
              <a:rPr lang="ru-RU"/>
              <a:pPr>
                <a:defRPr/>
              </a:pPr>
              <a:t>27.05.2024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15A019F-6E8A-4307-B83A-DA14C908F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F419F-0544-4C80-B675-7CD2A685A014}" type="datetimeFigureOut">
              <a:rPr lang="ru-RU"/>
              <a:pPr>
                <a:defRPr/>
              </a:pPr>
              <a:t>27.05.2024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B9383-FC15-43D3-9C29-25AAB53B2D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B0BC0-94AF-441F-830E-9FD588F5C96C}" type="datetimeFigureOut">
              <a:rPr lang="ru-RU"/>
              <a:pPr>
                <a:defRPr/>
              </a:pPr>
              <a:t>27.05.2024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A48AE-03EB-48D5-A043-BE61F8E4A6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B32E-12A7-47CF-9D34-C6A898DA9806}" type="datetimeFigureOut">
              <a:rPr lang="ru-RU"/>
              <a:pPr>
                <a:defRPr/>
              </a:pPr>
              <a:t>27.05.2024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58DEF-B827-4B53-8D8C-0F13DCA5D0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74C6C-0480-4457-8384-78AF903C172C}" type="datetimeFigureOut">
              <a:rPr lang="ru-RU"/>
              <a:pPr>
                <a:defRPr/>
              </a:pPr>
              <a:t>27.05.2024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96136-C6A7-4DE9-9BF1-2A9CEAA2BD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85F21-A1B3-416E-81AF-D4D2D08C189C}" type="datetimeFigureOut">
              <a:rPr lang="ru-RU"/>
              <a:pPr>
                <a:defRPr/>
              </a:pPr>
              <a:t>27.05.2024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63B30-0069-492E-A200-8001CDB4DC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C0597-601C-44FA-A8C4-AB14FD147F07}" type="datetimeFigureOut">
              <a:rPr lang="ru-RU"/>
              <a:pPr>
                <a:defRPr/>
              </a:pPr>
              <a:t>27.05.2024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B6A92-69F7-4383-A3E1-FBEB9C74D2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916F2-4BBA-4F43-A2B9-5DC645AA5203}" type="datetimeFigureOut">
              <a:rPr lang="ru-RU"/>
              <a:pPr>
                <a:defRPr/>
              </a:pPr>
              <a:t>27.05.2024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5D575-E690-42D0-8769-52D08FDD90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097B9-8603-4E6D-9FDF-7F4E5647CC7F}" type="datetimeFigureOut">
              <a:rPr lang="ru-RU"/>
              <a:pPr>
                <a:defRPr/>
              </a:pPr>
              <a:t>27.05.2024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786FD-60E1-4A4B-AC47-EBB10F64E4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6380A-7D2B-4B79-8E6C-DF92D8350CAE}" type="datetimeFigureOut">
              <a:rPr lang="ru-RU"/>
              <a:pPr>
                <a:defRPr/>
              </a:pPr>
              <a:t>27.05.2024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FAC37-69DD-4966-BCF6-B5274D9EDC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3EDF5-18AA-4FA1-933A-15C9C1F41C7A}" type="datetimeFigureOut">
              <a:rPr lang="ru-RU"/>
              <a:pPr>
                <a:defRPr/>
              </a:pPr>
              <a:t>27.05.2024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57329-E575-4B97-B531-22D5A5DCDF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79DF3-1F91-4F3A-94F8-059C3C1B9E82}" type="datetimeFigureOut">
              <a:rPr lang="ru-RU"/>
              <a:pPr>
                <a:defRPr/>
              </a:pPr>
              <a:t>27.05.2024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563D5-3723-409D-BF92-C873A88E3B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2105018-221E-44B0-A2FC-E5700BB23E5F}" type="datetimeFigureOut">
              <a:rPr lang="ru-RU"/>
              <a:pPr>
                <a:defRPr/>
              </a:pPr>
              <a:t>27.05.2024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7FBCC3-DEE6-4DA9-B88B-07E968ED92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1.jpeg"/><Relationship Id="rId7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jpeg"/><Relationship Id="rId7" Type="http://schemas.openxmlformats.org/officeDocument/2006/relationships/image" Target="../media/image6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8.jpeg"/><Relationship Id="rId10" Type="http://schemas.openxmlformats.org/officeDocument/2006/relationships/chart" Target="../charts/chart4.xml"/><Relationship Id="rId4" Type="http://schemas.openxmlformats.org/officeDocument/2006/relationships/image" Target="../media/image11.jpe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5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chart" Target="../charts/chart7.xml"/><Relationship Id="rId5" Type="http://schemas.openxmlformats.org/officeDocument/2006/relationships/image" Target="../media/image6.jpeg"/><Relationship Id="rId10" Type="http://schemas.openxmlformats.org/officeDocument/2006/relationships/chart" Target="../charts/chart6.xml"/><Relationship Id="rId4" Type="http://schemas.openxmlformats.org/officeDocument/2006/relationships/image" Target="../media/image7.jpeg"/><Relationship Id="rId9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2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7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8.jpeg"/><Relationship Id="rId10" Type="http://schemas.openxmlformats.org/officeDocument/2006/relationships/chart" Target="../charts/chart9.xml"/><Relationship Id="rId4" Type="http://schemas.openxmlformats.org/officeDocument/2006/relationships/image" Target="../media/image6.jpeg"/><Relationship Id="rId9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47" name="Содержимое 5" descr="New Project(4)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9144000"/>
          </a:xfrm>
        </p:spPr>
      </p:pic>
      <p:sp>
        <p:nvSpPr>
          <p:cNvPr id="4" name="Прямоугольник 3"/>
          <p:cNvSpPr/>
          <p:nvPr/>
        </p:nvSpPr>
        <p:spPr>
          <a:xfrm>
            <a:off x="3857625" y="5429250"/>
            <a:ext cx="2214563" cy="5000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714625" y="4714875"/>
            <a:ext cx="4143375" cy="10715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714596" y="2071670"/>
            <a:ext cx="4143404" cy="43396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Староминский</a:t>
            </a:r>
            <a:r>
              <a:rPr lang="ru-RU" sz="4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район</a:t>
            </a:r>
          </a:p>
          <a:p>
            <a:pPr algn="ctr"/>
            <a:r>
              <a:rPr lang="ru-RU" sz="4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отчет об исполнении</a:t>
            </a:r>
          </a:p>
          <a:p>
            <a:pPr algn="ctr"/>
            <a:r>
              <a:rPr lang="ru-RU" sz="4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бюджета за 2023 год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171" name="Содержимое 3" descr="New Project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9144000"/>
          </a:xfrm>
        </p:spPr>
      </p:pic>
      <p:pic>
        <p:nvPicPr>
          <p:cNvPr id="7172" name="Рисунок 5" descr="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38" y="214313"/>
            <a:ext cx="12096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Box 6"/>
          <p:cNvSpPr txBox="1">
            <a:spLocks noChangeArrowheads="1"/>
          </p:cNvSpPr>
          <p:nvPr/>
        </p:nvSpPr>
        <p:spPr bwMode="auto">
          <a:xfrm>
            <a:off x="4286250" y="642938"/>
            <a:ext cx="20145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Bahnschrift Light Condensed" pitchFamily="34" charset="0"/>
              </a:rPr>
              <a:t>Уважаемые жители</a:t>
            </a:r>
            <a:br>
              <a:rPr lang="ru-RU">
                <a:latin typeface="Bahnschrift Light Condensed" pitchFamily="34" charset="0"/>
              </a:rPr>
            </a:br>
            <a:r>
              <a:rPr lang="ru-RU">
                <a:latin typeface="Bahnschrift Light Condensed" pitchFamily="34" charset="0"/>
              </a:rPr>
              <a:t>Староминского района</a:t>
            </a:r>
            <a:r>
              <a:rPr lang="ru-RU">
                <a:latin typeface="Calibri" pitchFamily="34" charset="0"/>
              </a:rPr>
              <a:t>!</a:t>
            </a:r>
          </a:p>
        </p:txBody>
      </p:sp>
      <p:sp>
        <p:nvSpPr>
          <p:cNvPr id="7174" name="TextBox 7"/>
          <p:cNvSpPr txBox="1">
            <a:spLocks noChangeArrowheads="1"/>
          </p:cNvSpPr>
          <p:nvPr/>
        </p:nvSpPr>
        <p:spPr bwMode="auto">
          <a:xfrm>
            <a:off x="4000500" y="23574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75" name="TextBox 8"/>
          <p:cNvSpPr txBox="1">
            <a:spLocks noChangeArrowheads="1"/>
          </p:cNvSpPr>
          <p:nvPr/>
        </p:nvSpPr>
        <p:spPr bwMode="auto">
          <a:xfrm>
            <a:off x="2643188" y="1428750"/>
            <a:ext cx="36782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dirty="0">
                <a:latin typeface="Bahnschrift Light" pitchFamily="34" charset="0"/>
                <a:cs typeface="Times New Roman" pitchFamily="18" charset="0"/>
              </a:rPr>
              <a:t>Перед вами документ, в котором кратко и доступно отражены основные параметры</a:t>
            </a:r>
            <a:br>
              <a:rPr lang="ru-RU" sz="1200" dirty="0">
                <a:latin typeface="Bahnschrift Light" pitchFamily="34" charset="0"/>
                <a:cs typeface="Times New Roman" pitchFamily="18" charset="0"/>
              </a:rPr>
            </a:br>
            <a:r>
              <a:rPr lang="ru-RU" sz="1200" dirty="0">
                <a:latin typeface="Bahnschrift Light" pitchFamily="34" charset="0"/>
                <a:cs typeface="Times New Roman" pitchFamily="18" charset="0"/>
              </a:rPr>
              <a:t>исполнения местного бюджета за </a:t>
            </a:r>
            <a:r>
              <a:rPr lang="ru-RU" sz="1200" dirty="0" smtClean="0">
                <a:latin typeface="Bahnschrift Light" pitchFamily="34" charset="0"/>
                <a:cs typeface="Times New Roman" pitchFamily="18" charset="0"/>
              </a:rPr>
              <a:t>2023 </a:t>
            </a:r>
            <a:r>
              <a:rPr lang="ru-RU" sz="1200" dirty="0">
                <a:latin typeface="Bahnschrift Light" pitchFamily="34" charset="0"/>
                <a:cs typeface="Times New Roman" pitchFamily="18" charset="0"/>
              </a:rPr>
              <a:t>год.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6" name="TextBox 11"/>
          <p:cNvSpPr txBox="1">
            <a:spLocks noChangeArrowheads="1"/>
          </p:cNvSpPr>
          <p:nvPr/>
        </p:nvSpPr>
        <p:spPr bwMode="auto">
          <a:xfrm>
            <a:off x="2643188" y="3459163"/>
            <a:ext cx="4071949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dirty="0">
                <a:latin typeface="Bahnschrift Light" pitchFamily="34" charset="0"/>
              </a:rPr>
              <a:t>Доходы определяются бюджетным кодексом</a:t>
            </a:r>
            <a:endParaRPr lang="en-US" sz="1200" dirty="0">
              <a:latin typeface="Bahnschrift Light" pitchFamily="34" charset="0"/>
            </a:endParaRPr>
          </a:p>
          <a:p>
            <a:r>
              <a:rPr lang="ru-RU" sz="1200" dirty="0">
                <a:latin typeface="Bahnschrift Light" pitchFamily="34" charset="0"/>
              </a:rPr>
              <a:t>Российской</a:t>
            </a:r>
            <a:r>
              <a:rPr lang="en-US" sz="1200" dirty="0">
                <a:latin typeface="Bahnschrift Light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Федерации и состоят из: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налоговых поступлений: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 Condensed" pitchFamily="34" charset="0"/>
              </a:rPr>
              <a:t>    </a:t>
            </a:r>
            <a:r>
              <a:rPr lang="ru-RU" sz="1200" dirty="0">
                <a:latin typeface="Calibri" pitchFamily="34" charset="0"/>
              </a:rPr>
              <a:t>•</a:t>
            </a:r>
            <a:r>
              <a:rPr lang="ru-RU" sz="1200" dirty="0">
                <a:latin typeface="Bahnschrift Light Condensed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налог на прибыль организаций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налог на доходы физических лиц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</a:t>
            </a:r>
            <a:r>
              <a:rPr lang="ru-RU" sz="1200" dirty="0" smtClean="0">
                <a:latin typeface="Calibri" pitchFamily="34" charset="0"/>
              </a:rPr>
              <a:t>    </a:t>
            </a:r>
            <a:r>
              <a:rPr lang="ru-RU" sz="1200" dirty="0">
                <a:latin typeface="Calibri" pitchFamily="34" charset="0"/>
              </a:rPr>
              <a:t>•</a:t>
            </a:r>
            <a:r>
              <a:rPr lang="ru-RU" sz="1200" dirty="0">
                <a:latin typeface="Bahnschrift Light Condensed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единый сельскохозяйственный налог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</a:t>
            </a:r>
            <a:r>
              <a:rPr lang="ru-RU" sz="1200" dirty="0">
                <a:latin typeface="Bahnschrift Light Condensed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прочие налоги</a:t>
            </a:r>
            <a:r>
              <a:rPr lang="ru-RU" sz="1200" dirty="0">
                <a:latin typeface="Bahnschrift Light Condensed" pitchFamily="34" charset="0"/>
              </a:rPr>
              <a:t> </a:t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неналоговых поступлений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 Condensed" pitchFamily="34" charset="0"/>
              </a:rPr>
              <a:t>    </a:t>
            </a:r>
            <a:r>
              <a:rPr lang="ru-RU" sz="1200" dirty="0">
                <a:latin typeface="Calibri" pitchFamily="34" charset="0"/>
              </a:rPr>
              <a:t>•</a:t>
            </a:r>
            <a:r>
              <a:rPr lang="ru-RU" sz="1200" dirty="0">
                <a:latin typeface="Bahnschrift Light Condensed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доходы от использования имущества,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      находящегося в государственной или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      муниципальной собственности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плата за негативное воздействие на окружающую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      среду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 Condensed" pitchFamily="34" charset="0"/>
              </a:rPr>
              <a:t>   </a:t>
            </a:r>
            <a:r>
              <a:rPr lang="ru-RU" sz="1200" dirty="0">
                <a:latin typeface="Calibri" pitchFamily="34" charset="0"/>
              </a:rPr>
              <a:t> • </a:t>
            </a:r>
            <a:r>
              <a:rPr lang="ru-RU" sz="1200" dirty="0">
                <a:latin typeface="Bahnschrift Light" pitchFamily="34" charset="0"/>
              </a:rPr>
              <a:t>доходы от оказания платных работ (услуг)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штрафы, санкции, возмещение ущерба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прочие поступления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безвозмездных поступлений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 Condensed" pitchFamily="34" charset="0"/>
              </a:rPr>
              <a:t>   </a:t>
            </a:r>
            <a:r>
              <a:rPr lang="ru-RU" sz="1200" dirty="0">
                <a:latin typeface="Calibri" pitchFamily="34" charset="0"/>
              </a:rPr>
              <a:t> • </a:t>
            </a:r>
            <a:r>
              <a:rPr lang="ru-RU" sz="1200" dirty="0">
                <a:latin typeface="Bahnschrift Light" pitchFamily="34" charset="0"/>
              </a:rPr>
              <a:t>поступления от других бюджетов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       (межбюджетные трансферты)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поступления от организаций, граждан </a:t>
            </a:r>
          </a:p>
        </p:txBody>
      </p:sp>
      <p:sp>
        <p:nvSpPr>
          <p:cNvPr id="7177" name="TextBox 13"/>
          <p:cNvSpPr txBox="1">
            <a:spLocks noChangeArrowheads="1"/>
          </p:cNvSpPr>
          <p:nvPr/>
        </p:nvSpPr>
        <p:spPr bwMode="auto">
          <a:xfrm>
            <a:off x="2714625" y="7429500"/>
            <a:ext cx="38417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dirty="0">
                <a:latin typeface="Bahnschrift Light" pitchFamily="34" charset="0"/>
              </a:rPr>
              <a:t>Разграничение расходных обязательств бюджета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устанавливаются законодательством Российской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Федерации.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Расходы бюджета делятся на: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расходы по типам расходных обязательств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расходы по муниципальным программам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расходы по функциям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расходы по экономическому содержанию</a:t>
            </a:r>
          </a:p>
        </p:txBody>
      </p:sp>
      <p:sp>
        <p:nvSpPr>
          <p:cNvPr id="7178" name="TextBox 11"/>
          <p:cNvSpPr txBox="1">
            <a:spLocks noChangeArrowheads="1"/>
          </p:cNvSpPr>
          <p:nvPr/>
        </p:nvSpPr>
        <p:spPr bwMode="auto">
          <a:xfrm>
            <a:off x="2643188" y="2000250"/>
            <a:ext cx="43164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dirty="0">
                <a:latin typeface="Bahnschrift Light" pitchFamily="34" charset="0"/>
              </a:rPr>
              <a:t>Исполнение бюджета – это этап бюджетного процесса,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который начинается с момента утверждения решения о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бюджете законодательным (представительным) органом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муниципального образования и продолжается в течение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финансового года.</a:t>
            </a:r>
            <a:endParaRPr lang="ru-RU" dirty="0"/>
          </a:p>
        </p:txBody>
      </p:sp>
      <p:sp>
        <p:nvSpPr>
          <p:cNvPr id="7179" name="TextBox 12"/>
          <p:cNvSpPr txBox="1">
            <a:spLocks noChangeArrowheads="1"/>
          </p:cNvSpPr>
          <p:nvPr/>
        </p:nvSpPr>
        <p:spPr bwMode="auto">
          <a:xfrm>
            <a:off x="2651125" y="3000375"/>
            <a:ext cx="3492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>
                <a:latin typeface="Bahnschrift Light" pitchFamily="34" charset="0"/>
              </a:rPr>
              <a:t>Основные этапы исполнения бюджета это</a:t>
            </a:r>
            <a:br>
              <a:rPr lang="ru-RU" sz="1200">
                <a:latin typeface="Bahnschrift Light" pitchFamily="34" charset="0"/>
              </a:rPr>
            </a:br>
            <a:r>
              <a:rPr lang="ru-RU" sz="1200">
                <a:latin typeface="Bahnschrift Light" pitchFamily="34" charset="0"/>
              </a:rPr>
              <a:t>исполнение бюджета по доходам и расходам: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4" descr="i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428625"/>
            <a:ext cx="906463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Рисунок 5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1571625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Рисунок 7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2786063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Рисунок 10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3429000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Рисунок 28" descr="i44C2NUOG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929563"/>
            <a:ext cx="12160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Рисунок 29" descr="147dd882c4e69a97bd877aab943464d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929313"/>
            <a:ext cx="3540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Рисунок 31" descr="147dd882c4e69a97bd877aab943464de(1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6929438"/>
            <a:ext cx="3619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Рисунок 32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14438" y="8767763"/>
            <a:ext cx="2071687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Рисунок 37" descr="image(14)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7950" y="8501063"/>
            <a:ext cx="46355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Рисунок 38" descr="i44C2NUOG(1)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782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Рисунок 39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5813" y="0"/>
            <a:ext cx="2071687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Рисунок 40" descr="147dd882c4e69a97bd877aab943464de(2).jp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785813"/>
            <a:ext cx="3762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6" name="Рисунок 35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375" y="5286375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7" name="Рисунок 49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375" y="6786563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8" name="Рисунок 35" descr="image(4).jp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857375" y="642938"/>
            <a:ext cx="46386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9" name="TextBox 36"/>
          <p:cNvSpPr txBox="1">
            <a:spLocks noChangeArrowheads="1"/>
          </p:cNvSpPr>
          <p:nvPr/>
        </p:nvSpPr>
        <p:spPr bwMode="auto">
          <a:xfrm>
            <a:off x="714375" y="1473200"/>
            <a:ext cx="623570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Прямая зависимость жизнеобеспечения района от качества бюджета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требует максимального участия самой заинтересованной стороны, то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есть всех нас. От объема бюджета зависит очень многое: ремонт дорог,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обеспечение населения доступным жильём, благоустройство садиков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и школ, решение локальных проблем жителей и т.д.</a:t>
            </a:r>
          </a:p>
        </p:txBody>
      </p:sp>
      <p:sp>
        <p:nvSpPr>
          <p:cNvPr id="8210" name="TextBox 37"/>
          <p:cNvSpPr txBox="1">
            <a:spLocks noChangeArrowheads="1"/>
          </p:cNvSpPr>
          <p:nvPr/>
        </p:nvSpPr>
        <p:spPr bwMode="auto">
          <a:xfrm>
            <a:off x="711200" y="2690813"/>
            <a:ext cx="52847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По результатам года бюджет может оказаться дефицитным,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профицитным или сбалансированным.</a:t>
            </a:r>
          </a:p>
        </p:txBody>
      </p:sp>
      <p:sp>
        <p:nvSpPr>
          <p:cNvPr id="8211" name="TextBox 38"/>
          <p:cNvSpPr txBox="1">
            <a:spLocks noChangeArrowheads="1"/>
          </p:cNvSpPr>
          <p:nvPr/>
        </p:nvSpPr>
        <p:spPr bwMode="auto">
          <a:xfrm>
            <a:off x="714375" y="3327400"/>
            <a:ext cx="590708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Дефицит – расходов больше чем доходов. 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Возможные причины:</a:t>
            </a:r>
          </a:p>
          <a:p>
            <a:r>
              <a:rPr lang="ru-RU" sz="1400">
                <a:latin typeface="Bahnschrift Light" pitchFamily="34" charset="0"/>
              </a:rPr>
              <a:t>— замедления (спада) экономического развития (отставание роста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бюджетных доходов по сравнению с растущими расходами)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— чрезвычайные обстоятельства и природныекатаклизмы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(резервов недостаточно, чтобы бороться с их последствиями)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— необходимость финансирования крупных инвестиций в развитие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(модернизации) экономики</a:t>
            </a:r>
          </a:p>
        </p:txBody>
      </p:sp>
      <p:sp>
        <p:nvSpPr>
          <p:cNvPr id="8212" name="TextBox 39"/>
          <p:cNvSpPr txBox="1">
            <a:spLocks noChangeArrowheads="1"/>
          </p:cNvSpPr>
          <p:nvPr/>
        </p:nvSpPr>
        <p:spPr bwMode="auto">
          <a:xfrm>
            <a:off x="720725" y="5187950"/>
            <a:ext cx="60547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Профицит – доходов больше чем расходов. К плюсам можно отнести: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— при составлении бюджета на следующий год будет оставлен запас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на неожиданные расходы в виде непрогнозируемых природных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аномалий или чрезвычайных ситуаций.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— при грамотном подходе за счет этих средств можно погасить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внешние долги, сделать выгодные инвестиции т.д.</a:t>
            </a:r>
          </a:p>
        </p:txBody>
      </p:sp>
      <p:sp>
        <p:nvSpPr>
          <p:cNvPr id="8213" name="TextBox 40"/>
          <p:cNvSpPr txBox="1">
            <a:spLocks noChangeArrowheads="1"/>
          </p:cNvSpPr>
          <p:nvPr/>
        </p:nvSpPr>
        <p:spPr bwMode="auto">
          <a:xfrm>
            <a:off x="714375" y="6691313"/>
            <a:ext cx="6018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Сбалансированный бюджет – расходы равны доходам.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Баланс в финансовой системе – это норма и к ней нужно стремиться.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Рисунок 4" descr="i44C2NUOG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3775" y="1588"/>
            <a:ext cx="785813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Рисунок 5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81763" y="785813"/>
            <a:ext cx="376237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Рисунок 6" descr="147dd882c4e69a97bd877aab943464de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500" y="0"/>
            <a:ext cx="2071688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Рисунок 7" descr="i44C2NUOG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3563" y="7927975"/>
            <a:ext cx="1214437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Рисунок 10" descr="147dd882c4e69a97bd877aab943464de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8767763"/>
            <a:ext cx="2071688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Рисунок 11" descr="image(..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6500" y="8501063"/>
            <a:ext cx="3778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Рисунок 12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81763" y="5857875"/>
            <a:ext cx="376237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TextBox 15"/>
          <p:cNvSpPr txBox="1">
            <a:spLocks noChangeArrowheads="1"/>
          </p:cNvSpPr>
          <p:nvPr/>
        </p:nvSpPr>
        <p:spPr bwMode="auto">
          <a:xfrm>
            <a:off x="642938" y="0"/>
            <a:ext cx="3046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Bahnschrift Light Condensed" pitchFamily="34" charset="0"/>
              </a:rPr>
              <a:t>1. Доходная часть бюджета</a:t>
            </a:r>
          </a:p>
        </p:txBody>
      </p:sp>
      <p:sp>
        <p:nvSpPr>
          <p:cNvPr id="1036" name="TextBox 13"/>
          <p:cNvSpPr txBox="1">
            <a:spLocks noChangeArrowheads="1"/>
          </p:cNvSpPr>
          <p:nvPr/>
        </p:nvSpPr>
        <p:spPr bwMode="auto">
          <a:xfrm>
            <a:off x="357188" y="428625"/>
            <a:ext cx="6110968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latin typeface="Bahnschrift Light" pitchFamily="34" charset="0"/>
              </a:rPr>
              <a:t>       В </a:t>
            </a:r>
            <a:r>
              <a:rPr lang="ru-RU" sz="1400" dirty="0" smtClean="0">
                <a:latin typeface="Bahnschrift Light" pitchFamily="34" charset="0"/>
              </a:rPr>
              <a:t>2023 </a:t>
            </a:r>
            <a:r>
              <a:rPr lang="ru-RU" sz="1400" dirty="0">
                <a:latin typeface="Bahnschrift Light" pitchFamily="34" charset="0"/>
              </a:rPr>
              <a:t>году была обеспечена преемственность основным 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принципам и направлениям бюджетной политики 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предшествующих годов. Большинство объемных показателей 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характеризуют устойчивый рост, в свою очередь свидетельствующий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об увеличении финансовых возможностей и потенциала к развитию.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      За </a:t>
            </a:r>
            <a:r>
              <a:rPr lang="ru-RU" sz="1400" dirty="0" smtClean="0">
                <a:latin typeface="Bahnschrift Light" pitchFamily="34" charset="0"/>
              </a:rPr>
              <a:t>2023 </a:t>
            </a:r>
            <a:r>
              <a:rPr lang="ru-RU" sz="1400" dirty="0">
                <a:latin typeface="Bahnschrift Light" pitchFamily="34" charset="0"/>
              </a:rPr>
              <a:t>год в бюджет муниципального образования Староминский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район всего поступило доходов в сумме </a:t>
            </a:r>
            <a:r>
              <a:rPr lang="ru-RU" sz="1400" dirty="0" smtClean="0">
                <a:latin typeface="Bahnschrift Light" pitchFamily="34" charset="0"/>
              </a:rPr>
              <a:t>1 604 892,7 тыс</a:t>
            </a:r>
            <a:r>
              <a:rPr lang="ru-RU" sz="1400" dirty="0">
                <a:latin typeface="Bahnschrift Light" pitchFamily="34" charset="0"/>
              </a:rPr>
              <a:t>. рублей. </a:t>
            </a:r>
          </a:p>
          <a:p>
            <a:r>
              <a:rPr lang="ru-RU" sz="1400" dirty="0">
                <a:latin typeface="Bahnschrift Light" pitchFamily="34" charset="0"/>
              </a:rPr>
              <a:t>      В таблице ниже приведены расчеты по основным источникам </a:t>
            </a:r>
          </a:p>
          <a:p>
            <a:r>
              <a:rPr lang="ru-RU" sz="1400" dirty="0">
                <a:latin typeface="Bahnschrift Light" pitchFamily="34" charset="0"/>
              </a:rPr>
              <a:t>доходов в тыс. рублей. Для наглядности сравнение с показателями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2021 </a:t>
            </a:r>
            <a:r>
              <a:rPr lang="ru-RU" sz="1400" dirty="0">
                <a:latin typeface="Bahnschrift Light" pitchFamily="34" charset="0"/>
              </a:rPr>
              <a:t>года</a:t>
            </a: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r>
              <a:rPr lang="ru-RU" sz="1400" dirty="0">
                <a:latin typeface="Bahnschrift Light" pitchFamily="34" charset="0"/>
              </a:rPr>
              <a:t>        Как видно из приведенной таблицы большую часть доходов </a:t>
            </a:r>
          </a:p>
          <a:p>
            <a:r>
              <a:rPr lang="ru-RU" sz="1400" dirty="0">
                <a:latin typeface="Bahnschrift Light" pitchFamily="34" charset="0"/>
              </a:rPr>
              <a:t>представляют безвозмездные поступления, состоящие из дотаций, </a:t>
            </a:r>
          </a:p>
          <a:p>
            <a:r>
              <a:rPr lang="ru-RU" sz="1400" dirty="0">
                <a:latin typeface="Bahnschrift Light" pitchFamily="34" charset="0"/>
              </a:rPr>
              <a:t>субсидий, субвенций и иных межбюджетных трансфертов. </a:t>
            </a:r>
          </a:p>
          <a:p>
            <a:endParaRPr lang="ru-RU" sz="1400" dirty="0" smtClean="0">
              <a:latin typeface="Bahnschrift Light" pitchFamily="34" charset="0"/>
            </a:endParaRPr>
          </a:p>
          <a:p>
            <a:r>
              <a:rPr lang="ru-RU" sz="1400" dirty="0" smtClean="0">
                <a:latin typeface="Bahnschrift Light" pitchFamily="34" charset="0"/>
              </a:rPr>
              <a:t>Безвозмездные </a:t>
            </a:r>
            <a:r>
              <a:rPr lang="ru-RU" sz="1400" dirty="0">
                <a:latin typeface="Bahnschrift Light" pitchFamily="34" charset="0"/>
              </a:rPr>
              <a:t>поступления составили:</a:t>
            </a:r>
          </a:p>
          <a:p>
            <a:r>
              <a:rPr lang="ru-RU" sz="1400" dirty="0">
                <a:latin typeface="Bahnschrift Light" pitchFamily="34" charset="0"/>
              </a:rPr>
              <a:t>— дотаций в размере </a:t>
            </a:r>
            <a:r>
              <a:rPr lang="ru-RU" sz="1400" dirty="0" smtClean="0">
                <a:latin typeface="Bahnschrift Light" pitchFamily="34" charset="0"/>
              </a:rPr>
              <a:t>120 958,0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субсидии в размере </a:t>
            </a:r>
            <a:r>
              <a:rPr lang="ru-RU" sz="1400" dirty="0" smtClean="0">
                <a:latin typeface="Bahnschrift Light" pitchFamily="34" charset="0"/>
              </a:rPr>
              <a:t>350 316,9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субвенции в размере </a:t>
            </a:r>
            <a:r>
              <a:rPr lang="ru-RU" sz="1400" dirty="0" smtClean="0">
                <a:latin typeface="Bahnschrift Light" pitchFamily="34" charset="0"/>
              </a:rPr>
              <a:t>599 838,0 тыс. </a:t>
            </a:r>
            <a:r>
              <a:rPr lang="ru-RU" sz="1400" dirty="0">
                <a:latin typeface="Bahnschrift Light" pitchFamily="34" charset="0"/>
              </a:rPr>
              <a:t>рублей</a:t>
            </a:r>
          </a:p>
          <a:p>
            <a:r>
              <a:rPr lang="ru-RU" sz="1400" dirty="0">
                <a:latin typeface="Bahnschrift Light" pitchFamily="34" charset="0"/>
              </a:rPr>
              <a:t>— иные межбюджетные трансферты </a:t>
            </a:r>
            <a:r>
              <a:rPr lang="ru-RU" sz="1400" dirty="0" smtClean="0">
                <a:latin typeface="Bahnschrift Light" pitchFamily="34" charset="0"/>
              </a:rPr>
              <a:t>23 715,1 </a:t>
            </a:r>
            <a:r>
              <a:rPr lang="ru-RU" sz="1400" dirty="0">
                <a:latin typeface="Bahnschrift Light" pitchFamily="34" charset="0"/>
              </a:rPr>
              <a:t>тыс. </a:t>
            </a:r>
            <a:r>
              <a:rPr lang="ru-RU" sz="1400" dirty="0" smtClean="0">
                <a:latin typeface="Bahnschrift Light" pitchFamily="34" charset="0"/>
              </a:rPr>
              <a:t>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прочие поступления в размере 450,0 тыс. рублей</a:t>
            </a:r>
            <a:endParaRPr lang="ru-RU" sz="1400" dirty="0">
              <a:solidFill>
                <a:srgbClr val="FF0000"/>
              </a:solidFill>
              <a:latin typeface="Bahnschrift Light Condensed" pitchFamily="34" charset="0"/>
            </a:endParaRPr>
          </a:p>
        </p:txBody>
      </p:sp>
      <p:graphicFrame>
        <p:nvGraphicFramePr>
          <p:cNvPr id="13" name="Диаграмма 22"/>
          <p:cNvGraphicFramePr>
            <a:graphicFrameLocks/>
          </p:cNvGraphicFramePr>
          <p:nvPr/>
        </p:nvGraphicFramePr>
        <p:xfrm>
          <a:off x="214290" y="2500298"/>
          <a:ext cx="6000769" cy="2286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4" name="Диаграмма 23"/>
          <p:cNvGraphicFramePr>
            <a:graphicFrameLocks/>
          </p:cNvGraphicFramePr>
          <p:nvPr/>
        </p:nvGraphicFramePr>
        <p:xfrm>
          <a:off x="428604" y="6286512"/>
          <a:ext cx="5357813" cy="264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4"/>
          <p:cNvGraphicFramePr>
            <a:graphicFrameLocks/>
          </p:cNvGraphicFramePr>
          <p:nvPr/>
        </p:nvGraphicFramePr>
        <p:xfrm>
          <a:off x="428604" y="3000374"/>
          <a:ext cx="6429396" cy="4929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500063" y="642938"/>
            <a:ext cx="587853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latin typeface="Bahnschrift Light" pitchFamily="34" charset="0"/>
              </a:rPr>
              <a:t>       В структуре налоговых и неналоговых доходов основная сумма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поступлений </a:t>
            </a:r>
            <a:r>
              <a:rPr lang="ru-RU" sz="1400" dirty="0" smtClean="0">
                <a:latin typeface="Bahnschrift Light" pitchFamily="34" charset="0"/>
              </a:rPr>
              <a:t>(96,4%) </a:t>
            </a:r>
            <a:r>
              <a:rPr lang="ru-RU" sz="1400" dirty="0">
                <a:latin typeface="Bahnschrift Light" pitchFamily="34" charset="0"/>
              </a:rPr>
              <a:t>в </a:t>
            </a:r>
            <a:r>
              <a:rPr lang="ru-RU" sz="1400" dirty="0" smtClean="0">
                <a:latin typeface="Bahnschrift Light" pitchFamily="34" charset="0"/>
              </a:rPr>
              <a:t>2023 </a:t>
            </a:r>
            <a:r>
              <a:rPr lang="ru-RU" sz="1400" dirty="0">
                <a:latin typeface="Bahnschrift Light" pitchFamily="34" charset="0"/>
              </a:rPr>
              <a:t>году приходится на шесть доходных </a:t>
            </a:r>
          </a:p>
          <a:p>
            <a:r>
              <a:rPr lang="ru-RU" sz="1400" dirty="0">
                <a:latin typeface="Bahnschrift Light" pitchFamily="34" charset="0"/>
              </a:rPr>
              <a:t>источников: </a:t>
            </a:r>
          </a:p>
          <a:p>
            <a:r>
              <a:rPr lang="ru-RU" sz="1400" dirty="0">
                <a:latin typeface="Bahnschrift Light" pitchFamily="34" charset="0"/>
              </a:rPr>
              <a:t>— налог на доходы физических лиц – </a:t>
            </a:r>
            <a:r>
              <a:rPr lang="ru-RU" sz="1400" dirty="0" smtClean="0">
                <a:latin typeface="Bahnschrift Light" pitchFamily="34" charset="0"/>
              </a:rPr>
              <a:t>332 413,0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арендная плата за землю – </a:t>
            </a:r>
            <a:r>
              <a:rPr lang="ru-RU" sz="1400" dirty="0" smtClean="0">
                <a:latin typeface="Bahnschrift Light" pitchFamily="34" charset="0"/>
              </a:rPr>
              <a:t>36 696,7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— налог, взимаемый в связи с применением упрощенной системы</a:t>
            </a:r>
          </a:p>
          <a:p>
            <a:r>
              <a:rPr lang="ru-RU" sz="1400" dirty="0">
                <a:latin typeface="Bahnschrift Light" pitchFamily="34" charset="0"/>
              </a:rPr>
              <a:t>    налогообложения – </a:t>
            </a:r>
            <a:r>
              <a:rPr lang="ru-RU" sz="1400" dirty="0" smtClean="0">
                <a:latin typeface="Bahnschrift Light" pitchFamily="34" charset="0"/>
              </a:rPr>
              <a:t>74 338,2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</a:t>
            </a:r>
            <a:r>
              <a:rPr lang="ru-RU" sz="1400" dirty="0" smtClean="0">
                <a:latin typeface="Bahnschrift Light" pitchFamily="34" charset="0"/>
              </a:rPr>
              <a:t>налог на прибыль организаций –12 854,5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единый сельскохозяйственный налог – </a:t>
            </a:r>
            <a:r>
              <a:rPr lang="ru-RU" sz="1400" dirty="0" smtClean="0">
                <a:latin typeface="Bahnschrift Light" pitchFamily="34" charset="0"/>
              </a:rPr>
              <a:t>16 278,4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доходы от продажи земельных участков – </a:t>
            </a:r>
            <a:r>
              <a:rPr lang="ru-RU" sz="1400" dirty="0" smtClean="0">
                <a:latin typeface="Bahnschrift Light" pitchFamily="34" charset="0"/>
              </a:rPr>
              <a:t>18 436,8 тыс</a:t>
            </a:r>
            <a:r>
              <a:rPr lang="ru-RU" sz="1400" dirty="0">
                <a:latin typeface="Bahnschrift Light" pitchFamily="34" charset="0"/>
              </a:rPr>
              <a:t>. </a:t>
            </a:r>
            <a:r>
              <a:rPr lang="ru-RU" sz="1400" dirty="0" smtClean="0">
                <a:latin typeface="Bahnschrift Light" pitchFamily="34" charset="0"/>
              </a:rPr>
              <a:t>рублей</a:t>
            </a:r>
            <a:endParaRPr lang="en-US" sz="1400" dirty="0" smtClean="0">
              <a:latin typeface="Bahnschrift Light" pitchFamily="34" charset="0"/>
            </a:endParaRPr>
          </a:p>
          <a:p>
            <a:endParaRPr lang="en-US" sz="1400" dirty="0" smtClean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200" dirty="0">
              <a:latin typeface="Bahnschrift Light Condensed" pitchFamily="34" charset="0"/>
            </a:endParaRPr>
          </a:p>
          <a:p>
            <a:endParaRPr lang="ru-RU" sz="1200" dirty="0">
              <a:latin typeface="Calibri" pitchFamily="34" charset="0"/>
            </a:endParaRPr>
          </a:p>
        </p:txBody>
      </p:sp>
      <p:pic>
        <p:nvPicPr>
          <p:cNvPr id="2053" name="Рисунок 6" descr="i44C2NUOG(1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82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Рисунок 7" descr="147dd882c4e69a97bd877aab943464de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85813"/>
            <a:ext cx="3762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Рисунок 8" descr="147dd882c4e69a97bd877aab943464de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3" y="0"/>
            <a:ext cx="2071687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Рисунок 9" descr="147dd882c4e69a97bd877aab943464de(1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6929438"/>
            <a:ext cx="3619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Рисунок 10" descr="147dd882c4e69a97bd877aab943464de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5929313"/>
            <a:ext cx="3540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Рисунок 11" descr="i44C2NUOG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7929563"/>
            <a:ext cx="12160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Рисунок 12" descr="147dd882c4e69a97bd877aab943464de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38" y="8767763"/>
            <a:ext cx="2071687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Рисунок 13" descr="image(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42875" y="8531225"/>
            <a:ext cx="428625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Диаграмма 16"/>
          <p:cNvGraphicFramePr>
            <a:graphicFrameLocks/>
          </p:cNvGraphicFramePr>
          <p:nvPr/>
        </p:nvGraphicFramePr>
        <p:xfrm>
          <a:off x="1285860" y="6429388"/>
          <a:ext cx="5143500" cy="2357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28625" y="2714624"/>
          <a:ext cx="6000771" cy="4786334"/>
        </p:xfrm>
        <a:graphic>
          <a:graphicData uri="http://schemas.openxmlformats.org/drawingml/2006/table">
            <a:tbl>
              <a:tblPr/>
              <a:tblGrid>
                <a:gridCol w="4402946"/>
                <a:gridCol w="1597825"/>
              </a:tblGrid>
              <a:tr h="7278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48338" marR="483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Исполнение бюджета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за 2022 год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48338" marR="483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1 633 343,7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Общегосударственные вопросы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133 556,2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Национальная оборона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1 183,0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9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19 387,6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Национальная экономика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13 874,3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55 759,4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Образование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1 063 872,8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Культура, кинематография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55 215,5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Социальная политика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71 008,8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181 959,5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Средства массовой информации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1 227,0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2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3 030,5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08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Межбюджетные трансферты общего характера бюджетам  бюджетной системы Российской Федерации 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33 269,1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68" name="TextBox 13"/>
          <p:cNvSpPr txBox="1">
            <a:spLocks noChangeArrowheads="1"/>
          </p:cNvSpPr>
          <p:nvPr/>
        </p:nvSpPr>
        <p:spPr bwMode="auto">
          <a:xfrm>
            <a:off x="928688" y="428625"/>
            <a:ext cx="49085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Bahnschrift Light Condensed" pitchFamily="34" charset="0"/>
              </a:rPr>
              <a:t>2. Расходы бюджета МО Староминский район</a:t>
            </a:r>
          </a:p>
        </p:txBody>
      </p:sp>
      <p:pic>
        <p:nvPicPr>
          <p:cNvPr id="9269" name="Рисунок 10" descr="i44C2NUOG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3775" y="1588"/>
            <a:ext cx="785813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0" name="Рисунок 11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0" y="0"/>
            <a:ext cx="2071688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1" name="Рисунок 14" descr="147dd882c4e69a97bd877aab943464de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81763" y="785813"/>
            <a:ext cx="376237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2" name="Рисунок 15" descr="i44C2NUOG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3563" y="7927975"/>
            <a:ext cx="1214437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3" name="Рисунок 16" descr="147dd882c4e69a97bd877aab943464de(2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81763" y="5857875"/>
            <a:ext cx="376237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4" name="Рисунок 17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8767763"/>
            <a:ext cx="2071688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5" name="Рисунок 19" descr="image(1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62688" y="8548688"/>
            <a:ext cx="381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76" name="TextBox 20"/>
          <p:cNvSpPr txBox="1">
            <a:spLocks noChangeArrowheads="1"/>
          </p:cNvSpPr>
          <p:nvPr/>
        </p:nvSpPr>
        <p:spPr bwMode="auto">
          <a:xfrm>
            <a:off x="214290" y="7715272"/>
            <a:ext cx="5402262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latin typeface="Bahnschrift Light" pitchFamily="34" charset="0"/>
              </a:rPr>
              <a:t>В таблице, предоставленной выше, данные о расходах </a:t>
            </a:r>
          </a:p>
          <a:p>
            <a:r>
              <a:rPr lang="ru-RU" sz="1400" dirty="0">
                <a:latin typeface="Bahnschrift Light" pitchFamily="34" charset="0"/>
              </a:rPr>
              <a:t>бюджета в разрезе разделов и подразделов функциональной</a:t>
            </a:r>
          </a:p>
          <a:p>
            <a:r>
              <a:rPr lang="ru-RU" sz="1400" dirty="0">
                <a:latin typeface="Bahnschrift Light" pitchFamily="34" charset="0"/>
              </a:rPr>
              <a:t>классификации.</a:t>
            </a:r>
          </a:p>
        </p:txBody>
      </p:sp>
      <p:sp>
        <p:nvSpPr>
          <p:cNvPr id="9277" name="TextBox 13"/>
          <p:cNvSpPr txBox="1">
            <a:spLocks noChangeArrowheads="1"/>
          </p:cNvSpPr>
          <p:nvPr/>
        </p:nvSpPr>
        <p:spPr bwMode="auto">
          <a:xfrm>
            <a:off x="214313" y="857250"/>
            <a:ext cx="63277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       Проводимая в районе бюджетная политика соответствует целям и 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задачам, направленным на осуществление комплекса мер по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улучшению состояния дел в социально-культурной сфере,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агропромышленном комплексе, жилищно-коммунальном хозяйстве и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других приоритетных направлениях социально-экономического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развития района, четкому и взвешенному подходу к принятию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расходных обязательств с учетом имеющихся доходных источников.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Рисунок 3" descr="i44C2NUO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29563"/>
            <a:ext cx="12160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Рисунок 4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38" y="8767763"/>
            <a:ext cx="2071687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Рисунок 5" descr="147dd882c4e69a97bd877aab943464de(1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929438"/>
            <a:ext cx="3619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Рисунок 6" descr="147dd882c4e69a97bd877aab943464d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929313"/>
            <a:ext cx="3540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Рисунок 7" descr="i44C2NUOG(1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782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Рисунок 8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785813"/>
            <a:ext cx="3762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Рисунок 9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0"/>
            <a:ext cx="2071687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Рисунок 10" descr="image(2)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2875" y="8539163"/>
            <a:ext cx="3429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5" name="TextBox 14"/>
          <p:cNvSpPr txBox="1">
            <a:spLocks noChangeArrowheads="1"/>
          </p:cNvSpPr>
          <p:nvPr/>
        </p:nvSpPr>
        <p:spPr bwMode="auto">
          <a:xfrm>
            <a:off x="428625" y="500063"/>
            <a:ext cx="528637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dirty="0">
                <a:latin typeface="Bahnschrift Light" pitchFamily="34" charset="0"/>
              </a:rPr>
              <a:t>            Как видно из приведенных</a:t>
            </a:r>
          </a:p>
          <a:p>
            <a:r>
              <a:rPr lang="ru-RU" sz="1600" dirty="0">
                <a:latin typeface="Bahnschrift Light" pitchFamily="34" charset="0"/>
              </a:rPr>
              <a:t>данных основная часть</a:t>
            </a:r>
          </a:p>
          <a:p>
            <a:r>
              <a:rPr lang="ru-RU" sz="1600" dirty="0">
                <a:latin typeface="Bahnschrift Light" pitchFamily="34" charset="0"/>
              </a:rPr>
              <a:t>расходов приходится на раздел</a:t>
            </a:r>
          </a:p>
          <a:p>
            <a:r>
              <a:rPr lang="ru-RU" sz="1600" dirty="0">
                <a:latin typeface="Bahnschrift Light" pitchFamily="34" charset="0"/>
              </a:rPr>
              <a:t>образование. </a:t>
            </a:r>
          </a:p>
          <a:p>
            <a:endParaRPr lang="ru-RU" sz="1600" dirty="0">
              <a:latin typeface="Bahnschrift Light" pitchFamily="34" charset="0"/>
            </a:endParaRPr>
          </a:p>
          <a:p>
            <a:r>
              <a:rPr lang="ru-RU" sz="1600" dirty="0">
                <a:latin typeface="Bahnschrift Light" pitchFamily="34" charset="0"/>
              </a:rPr>
              <a:t>Из этого следует, что образование включает в себя</a:t>
            </a:r>
          </a:p>
          <a:p>
            <a:r>
              <a:rPr lang="ru-RU" sz="1600" dirty="0" smtClean="0">
                <a:latin typeface="Bahnschrift Light" pitchFamily="34" charset="0"/>
              </a:rPr>
              <a:t>66% </a:t>
            </a:r>
            <a:r>
              <a:rPr lang="ru-RU" sz="1600" dirty="0">
                <a:latin typeface="Bahnschrift Light" pitchFamily="34" charset="0"/>
              </a:rPr>
              <a:t>от общих расходов.</a:t>
            </a:r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/>
        </p:nvGraphicFramePr>
        <p:xfrm>
          <a:off x="2928938" y="285750"/>
          <a:ext cx="4286250" cy="2143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/>
        </p:nvGraphicFramePr>
        <p:xfrm>
          <a:off x="714375" y="5786438"/>
          <a:ext cx="6143625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3086" name="TextBox 18"/>
          <p:cNvSpPr txBox="1">
            <a:spLocks noChangeArrowheads="1"/>
          </p:cNvSpPr>
          <p:nvPr/>
        </p:nvSpPr>
        <p:spPr bwMode="auto">
          <a:xfrm>
            <a:off x="357188" y="5734050"/>
            <a:ext cx="4691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latin typeface="Bahnschrift Light" pitchFamily="34" charset="0"/>
              </a:rPr>
              <a:t>Расходы на остальные разделы представлены</a:t>
            </a:r>
          </a:p>
          <a:p>
            <a:r>
              <a:rPr lang="ru-RU" sz="1600">
                <a:latin typeface="Bahnschrift Light" pitchFamily="34" charset="0"/>
              </a:rPr>
              <a:t>в структуре ниже.</a:t>
            </a:r>
            <a:endParaRPr lang="ru-RU" sz="1600">
              <a:latin typeface="Calibri" pitchFamily="34" charset="0"/>
            </a:endParaRPr>
          </a:p>
        </p:txBody>
      </p:sp>
      <p:sp>
        <p:nvSpPr>
          <p:cNvPr id="3087" name="TextBox 19"/>
          <p:cNvSpPr txBox="1">
            <a:spLocks noChangeArrowheads="1"/>
          </p:cNvSpPr>
          <p:nvPr/>
        </p:nvSpPr>
        <p:spPr bwMode="auto">
          <a:xfrm>
            <a:off x="428625" y="2295525"/>
            <a:ext cx="6045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latin typeface="Bahnschrift Light" pitchFamily="34" charset="0"/>
              </a:rPr>
              <a:t>Раздел образование имеет несколько крупных подразделов:</a:t>
            </a:r>
          </a:p>
        </p:txBody>
      </p:sp>
      <p:graphicFrame>
        <p:nvGraphicFramePr>
          <p:cNvPr id="18" name="Диаграмма 20"/>
          <p:cNvGraphicFramePr>
            <a:graphicFrameLocks/>
          </p:cNvGraphicFramePr>
          <p:nvPr/>
        </p:nvGraphicFramePr>
        <p:xfrm>
          <a:off x="142875" y="2357438"/>
          <a:ext cx="6715125" cy="311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3" descr="i44C2NUOG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3775" y="1588"/>
            <a:ext cx="785813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Рисунок 4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0" y="0"/>
            <a:ext cx="2071688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Рисунок 5" descr="147dd882c4e69a97bd877aab943464de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81763" y="785813"/>
            <a:ext cx="376237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Рисунок 6" descr="147dd882c4e69a97bd877aab943464de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81763" y="5857875"/>
            <a:ext cx="376237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Рисунок 7" descr="i44C2NUOG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43563" y="7927975"/>
            <a:ext cx="1214437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Рисунок 8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8767763"/>
            <a:ext cx="2071688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Рисунок 12" descr="image(3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91263" y="8470900"/>
            <a:ext cx="423862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TextBox 15"/>
          <p:cNvSpPr txBox="1">
            <a:spLocks noChangeArrowheads="1"/>
          </p:cNvSpPr>
          <p:nvPr/>
        </p:nvSpPr>
        <p:spPr bwMode="auto">
          <a:xfrm>
            <a:off x="0" y="285720"/>
            <a:ext cx="63611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dirty="0">
                <a:latin typeface="Bahnschrift Light" pitchFamily="34" charset="0"/>
              </a:rPr>
              <a:t>Расходы в разрезе муниципальных программ      (тыс. рублей)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214290" y="714348"/>
          <a:ext cx="6215106" cy="74239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29288"/>
                <a:gridCol w="785818"/>
              </a:tblGrid>
              <a:tr h="357164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Bahnschrift Light" pitchFamily="34" charset="0"/>
                        </a:rPr>
                        <a:t>Наименование муниципальной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программы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Bahnschrift Light" pitchFamily="34" charset="0"/>
                        </a:rPr>
                        <a:t>2023 год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Формирование инвестиционной привлекательности муниципального образования Староминский район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0,0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Развитие образования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836 280,6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Социальная поддержка граждан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40 747,4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Доступная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среда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199,8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2596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Дети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Кубани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29 338,0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1303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Комплексное и устойчивое развитие в сфере строительства и дорожного хозяйства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305 206,8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Развитие субъектов малого и среднего предпринимательства муниципального образования Староминский район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0,0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latin typeface="Bahnschrift Light" pitchFamily="34" charset="0"/>
                        </a:rPr>
                        <a:t>Разработка градостроительной документации территории муниципального образования </a:t>
                      </a:r>
                      <a:r>
                        <a:rPr lang="ru-RU" sz="1000" b="0" dirty="0" err="1" smtClean="0">
                          <a:latin typeface="Bahnschrift Light" pitchFamily="34" charset="0"/>
                        </a:rPr>
                        <a:t>Староминский</a:t>
                      </a:r>
                      <a:r>
                        <a:rPr lang="ru-RU" sz="1000" b="0" dirty="0" smtClean="0">
                          <a:latin typeface="Bahnschrift Light" pitchFamily="34" charset="0"/>
                        </a:rPr>
                        <a:t> район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370,0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Обеспечение безопасности населения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19 297,2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Развитие культуры Староминского района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74 632,8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Развитие физической культуры и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спорта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68 723,0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Обращение с твердыми коммунальными отходами на территории </a:t>
                      </a:r>
                      <a:r>
                        <a:rPr lang="ru-RU" sz="1000" dirty="0" err="1" smtClean="0">
                          <a:latin typeface="Bahnschrift Light" pitchFamily="34" charset="0"/>
                        </a:rPr>
                        <a:t>Староминского</a:t>
                      </a:r>
                      <a:r>
                        <a:rPr lang="ru-RU" sz="1000" dirty="0" smtClean="0">
                          <a:latin typeface="Bahnschrift Light" pitchFamily="34" charset="0"/>
                        </a:rPr>
                        <a:t> района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131,5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Молодежь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Кубани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9 230,5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Развитие гражданского</a:t>
                      </a:r>
                      <a:r>
                        <a:rPr lang="ru-RU" sz="1000" baseline="0" dirty="0" smtClean="0">
                          <a:latin typeface="Bahnschrift Light" pitchFamily="34" charset="0"/>
                        </a:rPr>
                        <a:t> общества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8 212,0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711058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Обеспечение жильем молодых семей в муниципальном образовании </a:t>
                      </a:r>
                      <a:r>
                        <a:rPr lang="ru-RU" sz="1000" b="0" kern="1200" dirty="0" err="1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Староминский</a:t>
                      </a: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 район» в рамках реализации мероприятия по обеспечению жильем молодых семей государственной программы  Российской Федерации «Обеспечение доступным и комфортным жильем и коммунальными услугами граждан Российской Федерации»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3 466,0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Материально – техническое и организационное обеспечение органов местного самоуправления муниципального образования Староминский район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2 084,4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15134"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latin typeface="Bahnschrift Light" pitchFamily="34" charset="0"/>
                        </a:rPr>
                        <a:t>Профилактика</a:t>
                      </a:r>
                      <a:r>
                        <a:rPr lang="ru-RU" sz="1000" b="0" baseline="0" dirty="0" smtClean="0">
                          <a:latin typeface="Bahnschrift Light" pitchFamily="34" charset="0"/>
                        </a:rPr>
                        <a:t> правонарушений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8 000,0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Содержание, ремонт и реконструкция жилищного фонда муниципального образования Староминский район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5 548,5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446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Bahnschrift Light" pitchFamily="34" charset="0"/>
                        </a:rPr>
                        <a:t>Информационное общество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5 665,6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Развитие сельского хозяйства и регулирования рынков сельскохозяйственной продукции, сырья и продовольствия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7 428,8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234241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ea typeface="+mn-ea"/>
                          <a:cs typeface="+mn-cs"/>
                        </a:rPr>
                        <a:t>Развитие топливно-энергетического комплекса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35 435,6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  <a:tr h="397504"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latin typeface="Bahnschrift Light" pitchFamily="34" charset="0"/>
                        </a:rPr>
                        <a:t>Развитие водопроводно-канализационного хозяйства на территории Староминского района</a:t>
                      </a:r>
                      <a:endParaRPr lang="ru-RU" sz="1000" b="0" dirty="0">
                        <a:latin typeface="Bahnschrift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Bahnschrift Light" pitchFamily="34" charset="0"/>
                        </a:rPr>
                        <a:t>4 021,7</a:t>
                      </a:r>
                      <a:endParaRPr lang="ru-RU" sz="1000" dirty="0">
                        <a:latin typeface="Bahnschrift Light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Рисунок 3" descr="i44C2NUO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29563"/>
            <a:ext cx="12160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Рисунок 4" descr="147dd882c4e69a97bd877aab943464de(1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9438"/>
            <a:ext cx="3619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Рисунок 5" descr="147dd882c4e69a97bd877aab943464d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929313"/>
            <a:ext cx="3540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Рисунок 6" descr="147dd882c4e69a97bd877aab943464de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38" y="8767763"/>
            <a:ext cx="2071687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Рисунок 7" descr="i44C2NUOG(1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782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Рисунок 8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785813"/>
            <a:ext cx="3762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Рисунок 9" descr="147dd882c4e69a97bd877aab943464de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3" y="0"/>
            <a:ext cx="2071687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7" name="Рисунок 10" descr="image(4)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9075" y="8501063"/>
            <a:ext cx="3524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8" name="TextBox 13"/>
          <p:cNvSpPr txBox="1">
            <a:spLocks noChangeArrowheads="1"/>
          </p:cNvSpPr>
          <p:nvPr/>
        </p:nvSpPr>
        <p:spPr bwMode="auto">
          <a:xfrm>
            <a:off x="1714500" y="428625"/>
            <a:ext cx="26431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Bahnschrift Light Condensed" pitchFamily="34" charset="0"/>
              </a:rPr>
              <a:t>3. Муниципальный долг</a:t>
            </a:r>
          </a:p>
        </p:txBody>
      </p:sp>
      <p:sp>
        <p:nvSpPr>
          <p:cNvPr id="4109" name="TextBox 14"/>
          <p:cNvSpPr txBox="1">
            <a:spLocks noChangeArrowheads="1"/>
          </p:cNvSpPr>
          <p:nvPr/>
        </p:nvSpPr>
        <p:spPr bwMode="auto">
          <a:xfrm>
            <a:off x="357188" y="857250"/>
            <a:ext cx="638347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dirty="0">
                <a:latin typeface="Bahnschrift Light" pitchFamily="34" charset="0"/>
              </a:rPr>
              <a:t>Муниципальный долг - обязательства, возникающие из </a:t>
            </a:r>
          </a:p>
          <a:p>
            <a:r>
              <a:rPr lang="ru-RU" sz="1600" dirty="0">
                <a:latin typeface="Bahnschrift Light" pitchFamily="34" charset="0"/>
              </a:rPr>
              <a:t>муниципальных заимствований, гарантий по обязательствам</a:t>
            </a:r>
          </a:p>
          <a:p>
            <a:r>
              <a:rPr lang="ru-RU" sz="1600" dirty="0">
                <a:latin typeface="Bahnschrift Light" pitchFamily="34" charset="0"/>
              </a:rPr>
              <a:t>третьих лиц, другие обязательства в соответствии с видами</a:t>
            </a:r>
          </a:p>
          <a:p>
            <a:r>
              <a:rPr lang="ru-RU" sz="1600" dirty="0">
                <a:latin typeface="Bahnschrift Light" pitchFamily="34" charset="0"/>
              </a:rPr>
              <a:t>долговых обязательств, установленными Бюджетным Кодексом</a:t>
            </a:r>
          </a:p>
          <a:p>
            <a:r>
              <a:rPr lang="ru-RU" sz="1600" dirty="0">
                <a:latin typeface="Bahnschrift Light" pitchFamily="34" charset="0"/>
              </a:rPr>
              <a:t>Российской Федерации, принятые на себя муниципальным </a:t>
            </a:r>
          </a:p>
          <a:p>
            <a:r>
              <a:rPr lang="ru-RU" sz="1600" dirty="0" smtClean="0">
                <a:latin typeface="Bahnschrift Light" pitchFamily="34" charset="0"/>
              </a:rPr>
              <a:t>Образованием.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4110" name="TextBox 15"/>
          <p:cNvSpPr txBox="1">
            <a:spLocks noChangeArrowheads="1"/>
          </p:cNvSpPr>
          <p:nvPr/>
        </p:nvSpPr>
        <p:spPr bwMode="auto">
          <a:xfrm>
            <a:off x="357167" y="2357422"/>
            <a:ext cx="650083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Bahnschrift Light" pitchFamily="34" charset="0"/>
              </a:rPr>
              <a:t>Динамика долговой нагрузки - отношение объема </a:t>
            </a:r>
            <a:br>
              <a:rPr lang="ru-RU" sz="1600" dirty="0">
                <a:latin typeface="Bahnschrift Light" pitchFamily="34" charset="0"/>
              </a:rPr>
            </a:br>
            <a:r>
              <a:rPr lang="ru-RU" sz="1600" dirty="0">
                <a:latin typeface="Bahnschrift Light" pitchFamily="34" charset="0"/>
              </a:rPr>
              <a:t>муниципального долга МО </a:t>
            </a:r>
            <a:r>
              <a:rPr lang="ru-RU" sz="1600" dirty="0" err="1">
                <a:latin typeface="Bahnschrift Light" pitchFamily="34" charset="0"/>
              </a:rPr>
              <a:t>Староминский</a:t>
            </a:r>
            <a:r>
              <a:rPr lang="ru-RU" sz="1600" dirty="0">
                <a:latin typeface="Bahnschrift Light" pitchFamily="34" charset="0"/>
              </a:rPr>
              <a:t> район на 1 января</a:t>
            </a:r>
          </a:p>
          <a:p>
            <a:r>
              <a:rPr lang="ru-RU" sz="1600" dirty="0">
                <a:latin typeface="Bahnschrift Light" pitchFamily="34" charset="0"/>
              </a:rPr>
              <a:t>соответствующего года к общему годовому объему доходов </a:t>
            </a:r>
          </a:p>
          <a:p>
            <a:r>
              <a:rPr lang="ru-RU" sz="1600" dirty="0">
                <a:latin typeface="Bahnschrift Light" pitchFamily="34" charset="0"/>
              </a:rPr>
              <a:t>МО </a:t>
            </a:r>
            <a:r>
              <a:rPr lang="ru-RU" sz="1600" dirty="0" err="1">
                <a:latin typeface="Bahnschrift Light" pitchFamily="34" charset="0"/>
              </a:rPr>
              <a:t>Староминский</a:t>
            </a:r>
            <a:r>
              <a:rPr lang="ru-RU" sz="1600" dirty="0">
                <a:latin typeface="Bahnschrift Light" pitchFamily="34" charset="0"/>
              </a:rPr>
              <a:t> район (без учета безвозмездных </a:t>
            </a:r>
            <a:r>
              <a:rPr lang="ru-RU" sz="1600" dirty="0" smtClean="0">
                <a:latin typeface="Bahnschrift Light" pitchFamily="34" charset="0"/>
              </a:rPr>
              <a:t>поступлений</a:t>
            </a:r>
          </a:p>
          <a:p>
            <a:r>
              <a:rPr lang="en-US" sz="1600" dirty="0" smtClean="0">
                <a:latin typeface="Bahnschrift Light" pitchFamily="34" charset="0"/>
              </a:rPr>
              <a:t> </a:t>
            </a:r>
            <a:r>
              <a:rPr lang="ru-RU" sz="1600" dirty="0" smtClean="0">
                <a:latin typeface="Bahnschrift Light" pitchFamily="34" charset="0"/>
              </a:rPr>
              <a:t>и (или) поступлений налоговых доходов по дополнительным</a:t>
            </a:r>
          </a:p>
          <a:p>
            <a:r>
              <a:rPr lang="ru-RU" sz="1600" dirty="0" smtClean="0">
                <a:latin typeface="Bahnschrift Light" pitchFamily="34" charset="0"/>
              </a:rPr>
              <a:t> нормативам отчислений).</a:t>
            </a:r>
            <a:endParaRPr lang="ru-RU" sz="1600" dirty="0">
              <a:latin typeface="Bahnschrift Light" pitchFamily="34" charset="0"/>
            </a:endParaRPr>
          </a:p>
          <a:p>
            <a:endParaRPr lang="ru-RU" sz="1600" dirty="0">
              <a:latin typeface="Bahnschrift Light" pitchFamily="34" charset="0"/>
            </a:endParaRPr>
          </a:p>
        </p:txBody>
      </p:sp>
      <p:graphicFrame>
        <p:nvGraphicFramePr>
          <p:cNvPr id="15" name="Диаграмма 17"/>
          <p:cNvGraphicFramePr>
            <a:graphicFrameLocks/>
          </p:cNvGraphicFramePr>
          <p:nvPr/>
        </p:nvGraphicFramePr>
        <p:xfrm>
          <a:off x="1214398" y="5286380"/>
          <a:ext cx="5643602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6" name="Диаграмма 19"/>
          <p:cNvGraphicFramePr>
            <a:graphicFrameLocks/>
          </p:cNvGraphicFramePr>
          <p:nvPr/>
        </p:nvGraphicFramePr>
        <p:xfrm>
          <a:off x="0" y="3214678"/>
          <a:ext cx="7358062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2850</TotalTime>
  <Words>573</Words>
  <PresentationFormat>Экран (4:3)</PresentationFormat>
  <Paragraphs>178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Головань О.А..</dc:creator>
  <cp:lastModifiedBy>Хананин</cp:lastModifiedBy>
  <cp:revision>289</cp:revision>
  <dcterms:created xsi:type="dcterms:W3CDTF">2019-12-06T06:15:23Z</dcterms:created>
  <dcterms:modified xsi:type="dcterms:W3CDTF">2024-05-27T13:37:12Z</dcterms:modified>
</cp:coreProperties>
</file>