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7" r:id="rId2"/>
    <p:sldId id="258" r:id="rId3"/>
    <p:sldId id="259" r:id="rId4"/>
    <p:sldId id="260" r:id="rId5"/>
    <p:sldId id="262" r:id="rId6"/>
    <p:sldId id="261" r:id="rId7"/>
    <p:sldId id="263" r:id="rId8"/>
    <p:sldId id="265" r:id="rId9"/>
  </p:sldIdLst>
  <p:sldSz cx="6858000" cy="9144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8034E78-7F5D-4C2E-B375-FC64B27BC917}" styleName="Темный стиль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48" autoAdjust="0"/>
    <p:restoredTop sz="94082" autoAdjust="0"/>
  </p:normalViewPr>
  <p:slideViewPr>
    <p:cSldViewPr>
      <p:cViewPr>
        <p:scale>
          <a:sx n="90" d="100"/>
          <a:sy n="90" d="100"/>
        </p:scale>
        <p:origin x="-2268" y="6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333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4444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555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6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7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88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99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>
        <c:manualLayout>
          <c:layoutTarget val="inner"/>
          <c:xMode val="edge"/>
          <c:yMode val="edge"/>
          <c:x val="0.18970584771699237"/>
          <c:y val="5.0142099191624732E-2"/>
          <c:w val="0.72776926778998563"/>
          <c:h val="0.51480035404557789"/>
        </c:manualLayout>
      </c:layout>
      <c:bar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Налоговые и неналоговые доходы</c:v>
                </c:pt>
              </c:strCache>
            </c:strRef>
          </c:tx>
          <c:dLbls>
            <c:txPr>
              <a:bodyPr/>
              <a:lstStyle/>
              <a:p>
                <a:pPr>
                  <a:defRPr sz="1068">
                    <a:latin typeface="Bahnschrift Light" pitchFamily="34" charset="0"/>
                  </a:defRPr>
                </a:pPr>
                <a:endParaRPr lang="ru-RU"/>
              </a:p>
            </c:txPr>
            <c:showVal val="1"/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2024</c:v>
                </c:pt>
                <c:pt idx="1">
                  <c:v>2025</c:v>
                </c:pt>
              </c:numCache>
            </c:numRef>
          </c:cat>
          <c:val>
            <c:numRef>
              <c:f>Лист1!$B$2:$B$3</c:f>
              <c:numCache>
                <c:formatCode>#,##0.0</c:formatCode>
                <c:ptCount val="2"/>
                <c:pt idx="0">
                  <c:v>527027.5</c:v>
                </c:pt>
                <c:pt idx="1">
                  <c:v>521103.4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dLbls>
            <c:txPr>
              <a:bodyPr/>
              <a:lstStyle/>
              <a:p>
                <a:pPr>
                  <a:defRPr sz="1068">
                    <a:latin typeface="Bahnschrift Light" pitchFamily="34" charset="0"/>
                  </a:defRPr>
                </a:pPr>
                <a:endParaRPr lang="ru-RU"/>
              </a:p>
            </c:txPr>
            <c:showVal val="1"/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2024</c:v>
                </c:pt>
                <c:pt idx="1">
                  <c:v>2025</c:v>
                </c:pt>
              </c:numCache>
            </c:numRef>
          </c:cat>
          <c:val>
            <c:numRef>
              <c:f>Лист1!$C$2:$C$3</c:f>
              <c:numCache>
                <c:formatCode>#,##0.0</c:formatCode>
                <c:ptCount val="2"/>
                <c:pt idx="0">
                  <c:v>1450024.6</c:v>
                </c:pt>
                <c:pt idx="1">
                  <c:v>1339168.2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Итого</c:v>
                </c:pt>
              </c:strCache>
            </c:strRef>
          </c:tx>
          <c:dLbls>
            <c:txPr>
              <a:bodyPr/>
              <a:lstStyle/>
              <a:p>
                <a:pPr>
                  <a:defRPr sz="1068">
                    <a:latin typeface="Bahnschrift Light" pitchFamily="34" charset="0"/>
                  </a:defRPr>
                </a:pPr>
                <a:endParaRPr lang="ru-RU"/>
              </a:p>
            </c:txPr>
            <c:showVal val="1"/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2024</c:v>
                </c:pt>
                <c:pt idx="1">
                  <c:v>2025</c:v>
                </c:pt>
              </c:numCache>
            </c:numRef>
          </c:cat>
          <c:val>
            <c:numRef>
              <c:f>Лист1!$D$2:$D$3</c:f>
              <c:numCache>
                <c:formatCode>#,##0.0</c:formatCode>
                <c:ptCount val="2"/>
                <c:pt idx="0">
                  <c:v>1977052.1</c:v>
                </c:pt>
                <c:pt idx="1">
                  <c:v>1860271.6</c:v>
                </c:pt>
              </c:numCache>
            </c:numRef>
          </c:val>
        </c:ser>
        <c:dLbls>
          <c:showVal val="1"/>
        </c:dLbls>
        <c:gapWidth val="75"/>
        <c:axId val="134276992"/>
        <c:axId val="134278528"/>
      </c:barChart>
      <c:catAx>
        <c:axId val="134276992"/>
        <c:scaling>
          <c:orientation val="minMax"/>
        </c:scaling>
        <c:axPos val="l"/>
        <c:numFmt formatCode="General" sourceLinked="1"/>
        <c:majorTickMark val="none"/>
        <c:tickLblPos val="nextTo"/>
        <c:txPr>
          <a:bodyPr/>
          <a:lstStyle/>
          <a:p>
            <a:pPr>
              <a:defRPr sz="1424">
                <a:latin typeface="Bahnschrift Light" pitchFamily="34" charset="0"/>
              </a:defRPr>
            </a:pPr>
            <a:endParaRPr lang="ru-RU"/>
          </a:p>
        </c:txPr>
        <c:crossAx val="134278528"/>
        <c:crosses val="autoZero"/>
        <c:auto val="1"/>
        <c:lblAlgn val="ctr"/>
        <c:lblOffset val="100"/>
      </c:catAx>
      <c:valAx>
        <c:axId val="134278528"/>
        <c:scaling>
          <c:orientation val="minMax"/>
        </c:scaling>
        <c:axPos val="b"/>
        <c:numFmt formatCode="#,##0.0" sourceLinked="1"/>
        <c:majorTickMark val="none"/>
        <c:tickLblPos val="nextTo"/>
        <c:txPr>
          <a:bodyPr/>
          <a:lstStyle/>
          <a:p>
            <a:pPr>
              <a:defRPr sz="1246">
                <a:latin typeface="Bahnschrift Light" pitchFamily="34" charset="0"/>
              </a:defRPr>
            </a:pPr>
            <a:endParaRPr lang="ru-RU"/>
          </a:p>
        </c:txPr>
        <c:crossAx val="13427699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5.1932376100046612E-2"/>
          <c:y val="0.7344842715556078"/>
          <c:w val="0.89999984560753798"/>
          <c:h val="9.7348689622752199E-2"/>
        </c:manualLayout>
      </c:layout>
      <c:txPr>
        <a:bodyPr/>
        <a:lstStyle/>
        <a:p>
          <a:pPr>
            <a:defRPr sz="1068">
              <a:latin typeface="Bahnschrift Light" pitchFamily="34" charset="0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602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layout>
        <c:manualLayout>
          <c:xMode val="edge"/>
          <c:yMode val="edge"/>
          <c:x val="0.39784197861343412"/>
          <c:y val="0.15814549300740544"/>
        </c:manualLayout>
      </c:layout>
      <c:txPr>
        <a:bodyPr/>
        <a:lstStyle/>
        <a:p>
          <a:pPr>
            <a:defRPr sz="1796">
              <a:latin typeface="Bahnschrift Light" pitchFamily="34" charset="0"/>
            </a:defRPr>
          </a:pPr>
          <a:endParaRPr lang="ru-RU"/>
        </a:p>
      </c:txPr>
    </c:title>
    <c:plotArea>
      <c:layout>
        <c:manualLayout>
          <c:layoutTarget val="inner"/>
          <c:xMode val="edge"/>
          <c:yMode val="edge"/>
          <c:x val="2.6823071279270267E-2"/>
          <c:y val="0.13760617859947921"/>
          <c:w val="0.44440622726689138"/>
          <c:h val="0.7999312090804016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smtClean="0"/>
                      <a:t>32%</a:t>
                    </a:r>
                    <a:endParaRPr lang="ru-RU" dirty="0"/>
                  </a:p>
                </c:rich>
              </c:tx>
              <c:showPercent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smtClean="0"/>
                      <a:t>55%</a:t>
                    </a:r>
                    <a:endParaRPr lang="ru-RU" dirty="0"/>
                  </a:p>
                </c:rich>
              </c:tx>
              <c:showPercent val="1"/>
            </c:dLbl>
            <c:dLbl>
              <c:idx val="3"/>
              <c:layout>
                <c:manualLayout>
                  <c:x val="-3.3185182088288634E-2"/>
                  <c:y val="9.6096077918029557E-3"/>
                </c:manualLayout>
              </c:layout>
              <c:showPercent val="1"/>
            </c:dLbl>
            <c:showPercent val="1"/>
          </c:dLbls>
          <c:cat>
            <c:strRef>
              <c:f>Лист1!$A$2:$A$6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поступления</c:v>
                </c:pt>
              </c:strCache>
            </c:strRef>
          </c:cat>
          <c:val>
            <c:numRef>
              <c:f>Лист1!$B$2:$B$6</c:f>
              <c:numCache>
                <c:formatCode>0.00%</c:formatCode>
                <c:ptCount val="4"/>
                <c:pt idx="0">
                  <c:v>0.12000000000000001</c:v>
                </c:pt>
                <c:pt idx="1">
                  <c:v>0.21000000000000002</c:v>
                </c:pt>
                <c:pt idx="2">
                  <c:v>0.65000000000000013</c:v>
                </c:pt>
                <c:pt idx="3">
                  <c:v>4.0000000000000008E-2</c:v>
                </c:pt>
              </c:numCache>
            </c:numRef>
          </c:val>
        </c:ser>
        <c:dLbls>
          <c:showPercent val="1"/>
        </c:dLbls>
        <c:firstSliceAng val="0"/>
        <c:holeSize val="50"/>
      </c:doughnutChart>
      <c:spPr>
        <a:noFill/>
        <a:ln w="25374">
          <a:noFill/>
        </a:ln>
      </c:spPr>
    </c:plotArea>
    <c:legend>
      <c:legendPos val="r"/>
      <c:layout>
        <c:manualLayout>
          <c:xMode val="edge"/>
          <c:yMode val="edge"/>
          <c:x val="0.53214417897750443"/>
          <c:y val="0.29661189442446073"/>
          <c:w val="0.42552101015843591"/>
          <c:h val="0.48655865568397"/>
        </c:manualLayout>
      </c:layout>
    </c:legend>
    <c:plotVisOnly val="1"/>
    <c:dispBlanksAs val="zero"/>
  </c:chart>
  <c:txPr>
    <a:bodyPr/>
    <a:lstStyle/>
    <a:p>
      <a:pPr>
        <a:defRPr sz="1796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 algn="r">
              <a:defRPr sz="2000">
                <a:latin typeface="Bahnschrift Light" pitchFamily="34" charset="0"/>
              </a:defRPr>
            </a:pPr>
            <a:r>
              <a:rPr lang="ru-RU" sz="2000" dirty="0"/>
              <a:t>Основная сумма поступлений налоговых и </a:t>
            </a:r>
            <a:r>
              <a:rPr lang="ru-RU" sz="2000" dirty="0" smtClean="0"/>
              <a:t>неналоговых</a:t>
            </a:r>
            <a:r>
              <a:rPr lang="ru-RU" sz="2000" baseline="0" dirty="0" smtClean="0"/>
              <a:t> </a:t>
            </a:r>
            <a:r>
              <a:rPr lang="ru-RU" sz="2000" dirty="0" smtClean="0"/>
              <a:t>доходов</a:t>
            </a:r>
            <a:endParaRPr lang="ru-RU" sz="2000" dirty="0"/>
          </a:p>
        </c:rich>
      </c:tx>
      <c:layout>
        <c:manualLayout>
          <c:xMode val="edge"/>
          <c:yMode val="edge"/>
          <c:x val="6.1590889848446788E-2"/>
          <c:y val="2.5000124195831978E-2"/>
        </c:manualLayout>
      </c:layout>
    </c:title>
    <c:plotArea>
      <c:layout>
        <c:manualLayout>
          <c:layoutTarget val="inner"/>
          <c:xMode val="edge"/>
          <c:yMode val="edge"/>
          <c:x val="3.2570209973753546E-2"/>
          <c:y val="0.20721777448373721"/>
          <c:w val="0.48865813648293965"/>
          <c:h val="0.7329872047244097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Основная сумма поступлений налоговых и неналоговых доходов</c:v>
                </c:pt>
              </c:strCache>
            </c:strRef>
          </c:tx>
          <c:explosion val="40"/>
          <c:dPt>
            <c:idx val="0"/>
            <c:spPr>
              <a:solidFill>
                <a:schemeClr val="accent3"/>
              </a:solidFill>
              <a:ln w="25391" cap="flat" cmpd="sng" algn="ctr">
                <a:solidFill>
                  <a:schemeClr val="accent3">
                    <a:shade val="50000"/>
                  </a:schemeClr>
                </a:solidFill>
                <a:prstDash val="solid"/>
              </a:ln>
              <a:effectLst/>
            </c:spPr>
          </c:dPt>
          <c:dPt>
            <c:idx val="1"/>
            <c:explosion val="0"/>
          </c:dPt>
          <c:dPt>
            <c:idx val="2"/>
            <c:spPr>
              <a:solidFill>
                <a:schemeClr val="accent1"/>
              </a:solidFill>
              <a:ln w="25391" cap="flat" cmpd="sng" algn="ctr">
                <a:solidFill>
                  <a:schemeClr val="accent1">
                    <a:shade val="50000"/>
                  </a:schemeClr>
                </a:solidFill>
                <a:prstDash val="solid"/>
              </a:ln>
              <a:effectLst/>
            </c:spPr>
          </c:dPt>
          <c:dPt>
            <c:idx val="3"/>
            <c:explosion val="0"/>
          </c:dPt>
          <c:dPt>
            <c:idx val="4"/>
            <c:spPr>
              <a:solidFill>
                <a:schemeClr val="accent6"/>
              </a:solidFill>
              <a:ln w="25391" cap="flat" cmpd="sng" algn="ctr">
                <a:solidFill>
                  <a:schemeClr val="accent6">
                    <a:shade val="50000"/>
                  </a:schemeClr>
                </a:solidFill>
                <a:prstDash val="solid"/>
              </a:ln>
              <a:effectLst/>
            </c:spPr>
          </c:dPt>
          <c:dLbls>
            <c:dLbl>
              <c:idx val="0"/>
              <c:layout>
                <c:manualLayout>
                  <c:x val="-7.7777777777777779E-2"/>
                  <c:y val="-9.7709908002659565E-2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showPercent val="1"/>
            </c:dLbl>
            <c:dLbl>
              <c:idx val="1"/>
              <c:layout>
                <c:manualLayout>
                  <c:x val="-6.9696969696969702E-2"/>
                  <c:y val="3.8234103138594981E-2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showPercent val="1"/>
            </c:dLbl>
            <c:dLbl>
              <c:idx val="2"/>
              <c:layout>
                <c:manualLayout>
                  <c:x val="-4.1297502906960472E-2"/>
                  <c:y val="-0.1299315184658319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showPercent val="1"/>
            </c:dLbl>
            <c:dLbl>
              <c:idx val="3"/>
              <c:layout>
                <c:manualLayout>
                  <c:x val="-5.6060606060606102E-2"/>
                  <c:y val="-5.8393917729649497E-2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showPercent val="1"/>
            </c:dLbl>
            <c:dLbl>
              <c:idx val="4"/>
              <c:layout>
                <c:manualLayout>
                  <c:x val="-3.0555476020042951E-2"/>
                  <c:y val="-7.6650791242088998E-2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showPercent val="1"/>
            </c:dLbl>
            <c:dLbl>
              <c:idx val="5"/>
              <c:layout>
                <c:manualLayout>
                  <c:x val="-7.901208760511905E-3"/>
                  <c:y val="-9.5329638895628732E-2"/>
                </c:manualLayout>
              </c:layout>
              <c:showPercent val="1"/>
            </c:dLbl>
            <c:showPercent val="1"/>
          </c:dLbls>
          <c:cat>
            <c:strRef>
              <c:f>Лист1!$A$2:$A$7</c:f>
              <c:strCache>
                <c:ptCount val="6"/>
                <c:pt idx="0">
                  <c:v>Налог на доходы физ. лиц</c:v>
                </c:pt>
                <c:pt idx="1">
                  <c:v>Арендная плата за землю</c:v>
                </c:pt>
                <c:pt idx="2">
                  <c:v>Упрощенная система налогооблажения</c:v>
                </c:pt>
                <c:pt idx="3">
                  <c:v>Налог на прибыль организаций</c:v>
                </c:pt>
                <c:pt idx="4">
                  <c:v>Сельскохозяйственный налог</c:v>
                </c:pt>
                <c:pt idx="5">
                  <c:v>Доход от продажи земельных участков</c:v>
                </c:pt>
              </c:strCache>
            </c:strRef>
          </c:cat>
          <c:val>
            <c:numRef>
              <c:f>Лист1!$B$2:$B$7</c:f>
              <c:numCache>
                <c:formatCode>0.0%</c:formatCode>
                <c:ptCount val="6"/>
                <c:pt idx="0">
                  <c:v>0.58899999999999997</c:v>
                </c:pt>
                <c:pt idx="1">
                  <c:v>5.5000000000000014E-2</c:v>
                </c:pt>
                <c:pt idx="2">
                  <c:v>0.1770000000000001</c:v>
                </c:pt>
                <c:pt idx="3">
                  <c:v>5.6000000000000001E-2</c:v>
                </c:pt>
                <c:pt idx="4">
                  <c:v>3.0000000000000002E-2</c:v>
                </c:pt>
                <c:pt idx="5">
                  <c:v>4.3000000000000003E-2</c:v>
                </c:pt>
              </c:numCache>
            </c:numRef>
          </c:val>
        </c:ser>
        <c:dLbls>
          <c:showPercent val="1"/>
        </c:dLbls>
        <c:firstSliceAng val="0"/>
        <c:holeSize val="50"/>
      </c:doughnutChart>
      <c:spPr>
        <a:noFill/>
        <a:ln w="25407">
          <a:noFill/>
        </a:ln>
      </c:spPr>
    </c:plotArea>
    <c:legend>
      <c:legendPos val="r"/>
      <c:layout>
        <c:manualLayout>
          <c:xMode val="edge"/>
          <c:yMode val="edge"/>
          <c:x val="0.51490966048598763"/>
          <c:y val="0.20997739635857821"/>
          <c:w val="0.33766245885931051"/>
          <c:h val="0.63925104457918891"/>
        </c:manualLayout>
      </c:layout>
      <c:txPr>
        <a:bodyPr/>
        <a:lstStyle/>
        <a:p>
          <a:pPr>
            <a:defRPr sz="1399">
              <a:latin typeface="Bahnschrift Light" pitchFamily="34" charset="0"/>
            </a:defRPr>
          </a:pPr>
          <a:endParaRPr lang="ru-RU"/>
        </a:p>
      </c:txPr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1.2545931758530201E-3"/>
          <c:y val="0.11781947813191689"/>
          <c:w val="0.94567939254241185"/>
          <c:h val="0.68930206397754656"/>
        </c:manualLayout>
      </c:layout>
      <c:barChart>
        <c:barDir val="col"/>
        <c:grouping val="clustered"/>
        <c:dLbls>
          <c:showVal val="1"/>
        </c:dLbls>
        <c:overlap val="-25"/>
        <c:axId val="140943744"/>
        <c:axId val="140945280"/>
      </c:barChart>
      <c:catAx>
        <c:axId val="140943744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397">
                <a:latin typeface="Bahnschrift Light" pitchFamily="34" charset="0"/>
              </a:defRPr>
            </a:pPr>
            <a:endParaRPr lang="ru-RU"/>
          </a:p>
        </c:txPr>
        <c:crossAx val="140945280"/>
        <c:crosses val="autoZero"/>
        <c:auto val="1"/>
        <c:lblAlgn val="ctr"/>
        <c:lblOffset val="100"/>
      </c:catAx>
      <c:valAx>
        <c:axId val="140945280"/>
        <c:scaling>
          <c:orientation val="minMax"/>
        </c:scaling>
        <c:delete val="1"/>
        <c:axPos val="l"/>
        <c:numFmt formatCode="General" sourceLinked="1"/>
        <c:tickLblPos val="nextTo"/>
        <c:crossAx val="140943744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797"/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15026937261796924"/>
          <c:y val="3.5502580326063626E-2"/>
          <c:w val="0.43787489063867396"/>
          <c:h val="0.6568123359580057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spPr>
              <a:solidFill>
                <a:schemeClr val="accent3"/>
              </a:solidFill>
              <a:ln w="25332" cap="flat" cmpd="sng" algn="ctr">
                <a:solidFill>
                  <a:schemeClr val="accent3">
                    <a:shade val="50000"/>
                  </a:schemeClr>
                </a:solidFill>
                <a:prstDash val="solid"/>
              </a:ln>
              <a:effectLst/>
            </c:spPr>
          </c:dPt>
          <c:dPt>
            <c:idx val="1"/>
            <c:spPr>
              <a:solidFill>
                <a:schemeClr val="accent6"/>
              </a:solidFill>
              <a:ln w="25332" cap="flat" cmpd="sng" algn="ctr">
                <a:solidFill>
                  <a:schemeClr val="accent6">
                    <a:shade val="50000"/>
                  </a:schemeClr>
                </a:solidFill>
                <a:prstDash val="solid"/>
              </a:ln>
              <a:effectLst/>
            </c:spPr>
          </c:dPt>
          <c:cat>
            <c:strRef>
              <c:f>Лист1!$A$2:$A$3</c:f>
              <c:strCache>
                <c:ptCount val="2"/>
                <c:pt idx="0">
                  <c:v>Образование</c:v>
                </c:pt>
                <c:pt idx="1">
                  <c:v>Остальное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69.3</c:v>
                </c:pt>
                <c:pt idx="1">
                  <c:v>30.7</c:v>
                </c:pt>
              </c:numCache>
            </c:numRef>
          </c:val>
        </c:ser>
        <c:firstSliceAng val="0"/>
        <c:holeSize val="50"/>
      </c:doughnutChart>
      <c:spPr>
        <a:noFill/>
        <a:ln w="25366">
          <a:noFill/>
        </a:ln>
      </c:spPr>
    </c:plotArea>
    <c:legend>
      <c:legendPos val="r"/>
      <c:layout>
        <c:manualLayout>
          <c:xMode val="edge"/>
          <c:yMode val="edge"/>
          <c:x val="0.51246361250298267"/>
          <c:y val="9.907880119636274E-2"/>
          <c:w val="0.40161059413028022"/>
          <c:h val="0.53536128914118297"/>
        </c:manualLayout>
      </c:layout>
      <c:txPr>
        <a:bodyPr/>
        <a:lstStyle/>
        <a:p>
          <a:pPr>
            <a:defRPr sz="1196">
              <a:latin typeface="Bahnschrift Light" pitchFamily="34" charset="0"/>
            </a:defRPr>
          </a:pPr>
          <a:endParaRPr lang="ru-RU"/>
        </a:p>
      </c:txPr>
    </c:legend>
    <c:plotVisOnly val="1"/>
    <c:dispBlanksAs val="zero"/>
  </c:chart>
  <c:txPr>
    <a:bodyPr/>
    <a:lstStyle/>
    <a:p>
      <a:pPr>
        <a:defRPr sz="1796"/>
      </a:pPr>
      <a:endParaRPr lang="ru-RU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0.18510008066873671"/>
          <c:y val="0.18485433070866231"/>
          <c:w val="0.30518760527139932"/>
          <c:h val="0.61514566929133863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16"/>
          <c:cat>
            <c:strRef>
              <c:f>Лист1!$A$2:$A$13</c:f>
              <c:strCache>
                <c:ptCount val="12"/>
                <c:pt idx="0">
                  <c:v>СМИ</c:v>
                </c:pt>
                <c:pt idx="1">
                  <c:v>Нац. экономика</c:v>
                </c:pt>
                <c:pt idx="2">
                  <c:v>Жилищно-коммунальное хозяйство</c:v>
                </c:pt>
                <c:pt idx="3">
                  <c:v>Общегосударственные вопросы</c:v>
                </c:pt>
                <c:pt idx="4">
                  <c:v>Нац. оборона</c:v>
                </c:pt>
                <c:pt idx="5">
                  <c:v>Нац. безопасность </c:v>
                </c:pt>
                <c:pt idx="6">
                  <c:v>Межбюджетные трансферты</c:v>
                </c:pt>
                <c:pt idx="7">
                  <c:v>Обслуживание долга</c:v>
                </c:pt>
                <c:pt idx="8">
                  <c:v>Культура</c:v>
                </c:pt>
                <c:pt idx="9">
                  <c:v>Соц. политика </c:v>
                </c:pt>
                <c:pt idx="10">
                  <c:v>Охрана окружающей среды</c:v>
                </c:pt>
                <c:pt idx="11">
                  <c:v>Спорт</c:v>
                </c:pt>
              </c:strCache>
            </c:strRef>
          </c:cat>
          <c:val>
            <c:numRef>
              <c:f>Лист1!$B$2:$B$13</c:f>
              <c:numCache>
                <c:formatCode>General</c:formatCode>
                <c:ptCount val="12"/>
                <c:pt idx="0">
                  <c:v>1722.3</c:v>
                </c:pt>
                <c:pt idx="1">
                  <c:v>27160.2</c:v>
                </c:pt>
                <c:pt idx="2">
                  <c:v>68389.399999999994</c:v>
                </c:pt>
                <c:pt idx="3">
                  <c:v>163568.5</c:v>
                </c:pt>
                <c:pt idx="4">
                  <c:v>257.2</c:v>
                </c:pt>
                <c:pt idx="5">
                  <c:v>20626.5</c:v>
                </c:pt>
                <c:pt idx="6">
                  <c:v>21576.9</c:v>
                </c:pt>
                <c:pt idx="7">
                  <c:v>5200.4000000000005</c:v>
                </c:pt>
                <c:pt idx="8">
                  <c:v>63636.4</c:v>
                </c:pt>
                <c:pt idx="9">
                  <c:v>93684</c:v>
                </c:pt>
                <c:pt idx="10">
                  <c:v>0</c:v>
                </c:pt>
                <c:pt idx="11">
                  <c:v>120640.7</c:v>
                </c:pt>
              </c:numCache>
            </c:numRef>
          </c:val>
        </c:ser>
        <c:firstSliceAng val="0"/>
        <c:holeSize val="50"/>
      </c:doughnutChart>
      <c:spPr>
        <a:noFill/>
        <a:ln w="25393">
          <a:noFill/>
        </a:ln>
      </c:spPr>
    </c:plotArea>
    <c:legend>
      <c:legendPos val="r"/>
      <c:layout>
        <c:manualLayout>
          <c:xMode val="edge"/>
          <c:yMode val="edge"/>
          <c:x val="0.47519391572116476"/>
          <c:y val="8.5452544238421815E-2"/>
          <c:w val="0.49987079174158577"/>
          <c:h val="0.87644907289815033"/>
        </c:manualLayout>
      </c:layout>
      <c:txPr>
        <a:bodyPr/>
        <a:lstStyle/>
        <a:p>
          <a:pPr>
            <a:defRPr sz="1200">
              <a:latin typeface="Bahnschrift Light" pitchFamily="34" charset="0"/>
            </a:defRPr>
          </a:pPr>
          <a:endParaRPr lang="ru-RU"/>
        </a:p>
      </c:txPr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2.269503546099293E-2"/>
          <c:y val="0.36830363940672628"/>
          <c:w val="0.95839243498818261"/>
          <c:h val="0.44822575355745281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Всего</c:v>
                </c:pt>
              </c:strCache>
            </c:strRef>
          </c:tx>
          <c:spPr>
            <a:solidFill>
              <a:schemeClr val="accent2"/>
            </a:solidFill>
            <a:ln w="25376" cap="flat" cmpd="sng" algn="ctr">
              <a:solidFill>
                <a:schemeClr val="accent2">
                  <a:shade val="50000"/>
                </a:schemeClr>
              </a:solidFill>
              <a:prstDash val="solid"/>
            </a:ln>
            <a:effectLst/>
          </c:spPr>
          <c:dLbls>
            <c:dLbl>
              <c:idx val="0"/>
              <c:layout>
                <c:manualLayout>
                  <c:x val="-1.8912529550827266E-3"/>
                  <c:y val="0.1221374241569874"/>
                </c:manualLayout>
              </c:layout>
              <c:showVal val="1"/>
            </c:dLbl>
            <c:txPr>
              <a:bodyPr/>
              <a:lstStyle/>
              <a:p>
                <a:pPr>
                  <a:defRPr sz="1398">
                    <a:latin typeface="Bahnschrift Light" pitchFamily="34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</c:f>
              <c:strCache>
                <c:ptCount val="1"/>
                <c:pt idx="0">
                  <c:v>Расходы в тыс. рублей по подразделам образования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1376397.9000000001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Дошкольное образование</c:v>
                </c:pt>
              </c:strCache>
            </c:strRef>
          </c:tx>
          <c:spPr>
            <a:solidFill>
              <a:schemeClr val="accent1"/>
            </a:solidFill>
            <a:ln w="25376" cap="flat" cmpd="sng" algn="ctr">
              <a:solidFill>
                <a:schemeClr val="accent1">
                  <a:shade val="50000"/>
                </a:schemeClr>
              </a:solidFill>
              <a:prstDash val="solid"/>
            </a:ln>
            <a:effectLst/>
          </c:spPr>
          <c:dLbls>
            <c:txPr>
              <a:bodyPr/>
              <a:lstStyle/>
              <a:p>
                <a:pPr>
                  <a:defRPr sz="1398">
                    <a:latin typeface="Bahnschrift Light" pitchFamily="34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</c:f>
              <c:strCache>
                <c:ptCount val="1"/>
                <c:pt idx="0">
                  <c:v>Расходы в тыс. рублей по подразделам образования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448055.1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общее образование</c:v>
                </c:pt>
              </c:strCache>
            </c:strRef>
          </c:tx>
          <c:dLbls>
            <c:txPr>
              <a:bodyPr/>
              <a:lstStyle/>
              <a:p>
                <a:pPr>
                  <a:defRPr sz="1398">
                    <a:latin typeface="Bahnschrift Light" pitchFamily="34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</c:f>
              <c:strCache>
                <c:ptCount val="1"/>
                <c:pt idx="0">
                  <c:v>Расходы в тыс. рублей по подразделам образования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781304.2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Доп. образование детей</c:v>
                </c:pt>
              </c:strCache>
            </c:strRef>
          </c:tx>
          <c:dLbls>
            <c:txPr>
              <a:bodyPr/>
              <a:lstStyle/>
              <a:p>
                <a:pPr>
                  <a:defRPr sz="1398">
                    <a:latin typeface="Bahnschrift Light" pitchFamily="34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</c:f>
              <c:strCache>
                <c:ptCount val="1"/>
                <c:pt idx="0">
                  <c:v>Расходы в тыс. рублей по подразделам образования</c:v>
                </c:pt>
              </c:strCache>
            </c:strRef>
          </c:cat>
          <c:val>
            <c:numRef>
              <c:f>Лист1!$E$2</c:f>
              <c:numCache>
                <c:formatCode>General</c:formatCode>
                <c:ptCount val="1"/>
                <c:pt idx="0">
                  <c:v>56151.9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Молодежная политика</c:v>
                </c:pt>
              </c:strCache>
            </c:strRef>
          </c:tx>
          <c:dLbls>
            <c:txPr>
              <a:bodyPr/>
              <a:lstStyle/>
              <a:p>
                <a:pPr>
                  <a:defRPr sz="1398">
                    <a:latin typeface="Bahnschrift Light" pitchFamily="34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</c:f>
              <c:strCache>
                <c:ptCount val="1"/>
                <c:pt idx="0">
                  <c:v>Расходы в тыс. рублей по подразделам образования</c:v>
                </c:pt>
              </c:strCache>
            </c:strRef>
          </c:cat>
          <c:val>
            <c:numRef>
              <c:f>Лист1!$F$2</c:f>
              <c:numCache>
                <c:formatCode>General</c:formatCode>
                <c:ptCount val="1"/>
                <c:pt idx="0">
                  <c:v>9355</c:v>
                </c:pt>
              </c:numCache>
            </c:numRef>
          </c:val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Другие вопросы</c:v>
                </c:pt>
              </c:strCache>
            </c:strRef>
          </c:tx>
          <c:dLbls>
            <c:txPr>
              <a:bodyPr/>
              <a:lstStyle/>
              <a:p>
                <a:pPr>
                  <a:defRPr sz="1398">
                    <a:latin typeface="Bahnschrift Light" pitchFamily="34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</c:f>
              <c:strCache>
                <c:ptCount val="1"/>
                <c:pt idx="0">
                  <c:v>Расходы в тыс. рублей по подразделам образования</c:v>
                </c:pt>
              </c:strCache>
            </c:strRef>
          </c:cat>
          <c:val>
            <c:numRef>
              <c:f>Лист1!$G$2</c:f>
              <c:numCache>
                <c:formatCode>General</c:formatCode>
                <c:ptCount val="1"/>
                <c:pt idx="0">
                  <c:v>81531.7</c:v>
                </c:pt>
              </c:numCache>
            </c:numRef>
          </c:val>
        </c:ser>
        <c:dLbls>
          <c:showVal val="1"/>
        </c:dLbls>
        <c:overlap val="-25"/>
        <c:axId val="141489664"/>
        <c:axId val="141491200"/>
      </c:barChart>
      <c:catAx>
        <c:axId val="141489664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598" b="1">
                <a:latin typeface="Bahnschrift Light" pitchFamily="34" charset="0"/>
              </a:defRPr>
            </a:pPr>
            <a:endParaRPr lang="ru-RU"/>
          </a:p>
        </c:txPr>
        <c:crossAx val="141491200"/>
        <c:crosses val="autoZero"/>
        <c:auto val="1"/>
        <c:lblAlgn val="ctr"/>
        <c:lblOffset val="100"/>
      </c:catAx>
      <c:valAx>
        <c:axId val="141491200"/>
        <c:scaling>
          <c:orientation val="minMax"/>
        </c:scaling>
        <c:delete val="1"/>
        <c:axPos val="l"/>
        <c:numFmt formatCode="General" sourceLinked="1"/>
        <c:tickLblPos val="nextTo"/>
        <c:crossAx val="141489664"/>
        <c:crosses val="autoZero"/>
        <c:crossBetween val="between"/>
      </c:valAx>
      <c:spPr>
        <a:solidFill>
          <a:schemeClr val="lt1"/>
        </a:solidFill>
        <a:ln w="25376" cap="flat" cmpd="sng" algn="ctr">
          <a:solidFill>
            <a:schemeClr val="dk1"/>
          </a:solidFill>
          <a:prstDash val="solid"/>
        </a:ln>
        <a:effectLst/>
      </c:spPr>
    </c:plotArea>
    <c:legend>
      <c:legendPos val="t"/>
      <c:layout>
        <c:manualLayout>
          <c:xMode val="edge"/>
          <c:yMode val="edge"/>
          <c:x val="8.3482240978870526E-2"/>
          <c:y val="9.5124734013926501E-2"/>
          <c:w val="0.83114409259993893"/>
          <c:h val="0.2703746574264968"/>
        </c:manualLayout>
      </c:layout>
      <c:txPr>
        <a:bodyPr/>
        <a:lstStyle/>
        <a:p>
          <a:pPr>
            <a:defRPr sz="1598">
              <a:latin typeface="Bahnschrift Light" pitchFamily="34" charset="0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798"/>
      </a:pPr>
      <a:endParaRPr lang="ru-RU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Структура муниципального долга</a:t>
            </a:r>
          </a:p>
        </c:rich>
      </c:tx>
      <c:layout/>
    </c:title>
    <c:plotArea>
      <c:layout>
        <c:manualLayout>
          <c:layoutTarget val="inner"/>
          <c:xMode val="edge"/>
          <c:yMode val="edge"/>
          <c:x val="1.3502015202347744E-2"/>
          <c:y val="0.42579668845414531"/>
          <c:w val="0.95049261092472503"/>
          <c:h val="0.41969825940422678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Общая сумма долга</c:v>
                </c:pt>
              </c:strCache>
            </c:strRef>
          </c:tx>
          <c:dLbls>
            <c:txPr>
              <a:bodyPr/>
              <a:lstStyle/>
              <a:p>
                <a:pPr>
                  <a:defRPr sz="1100"/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4"/>
                <c:pt idx="0">
                  <c:v>2022 год</c:v>
                </c:pt>
                <c:pt idx="1">
                  <c:v>2023 год</c:v>
                </c:pt>
                <c:pt idx="2">
                  <c:v>2024 год</c:v>
                </c:pt>
                <c:pt idx="3">
                  <c:v>2025 год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84978</c:v>
                </c:pt>
                <c:pt idx="1">
                  <c:v>119978</c:v>
                </c:pt>
                <c:pt idx="2">
                  <c:v>86728</c:v>
                </c:pt>
                <c:pt idx="3">
                  <c:v>203483.5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Кредиты кредитных организаций</c:v>
                </c:pt>
              </c:strCache>
            </c:strRef>
          </c:tx>
          <c:dLbls>
            <c:dLbl>
              <c:idx val="0"/>
              <c:layout>
                <c:manualLayout>
                  <c:x val="-2.7647236640712812E-3"/>
                  <c:y val="9.3567223594570696E-3"/>
                </c:manualLayout>
              </c:layout>
              <c:dLblPos val="outEnd"/>
              <c:showVal val="1"/>
            </c:dLbl>
            <c:dLbl>
              <c:idx val="1"/>
              <c:layout>
                <c:manualLayout>
                  <c:x val="-5.3157540166723331E-7"/>
                  <c:y val="6.6690771286275338E-3"/>
                </c:manualLayout>
              </c:layout>
              <c:dLblPos val="outEnd"/>
              <c:showVal val="1"/>
            </c:dLbl>
            <c:dLbl>
              <c:idx val="2"/>
              <c:layout>
                <c:manualLayout>
                  <c:x val="2.0253022803522406E-3"/>
                  <c:y val="4.67836117972854E-3"/>
                </c:manualLayout>
              </c:layout>
              <c:dLblPos val="outEnd"/>
              <c:showVal val="1"/>
            </c:dLbl>
            <c:dLbl>
              <c:idx val="3"/>
              <c:layout>
                <c:manualLayout>
                  <c:x val="4.5006717341159134E-3"/>
                  <c:y val="3.7824794361186881E-3"/>
                </c:manualLayout>
              </c:layout>
              <c:showVal val="1"/>
            </c:dLbl>
            <c:txPr>
              <a:bodyPr/>
              <a:lstStyle/>
              <a:p>
                <a:pPr>
                  <a:defRPr sz="1100"/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4"/>
                <c:pt idx="0">
                  <c:v>2022 год</c:v>
                </c:pt>
                <c:pt idx="1">
                  <c:v>2023 год</c:v>
                </c:pt>
                <c:pt idx="2">
                  <c:v>2024 год</c:v>
                </c:pt>
                <c:pt idx="3">
                  <c:v>2025 год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35400</c:v>
                </c:pt>
                <c:pt idx="1">
                  <c:v>35400</c:v>
                </c:pt>
                <c:pt idx="2">
                  <c:v>35400</c:v>
                </c:pt>
                <c:pt idx="3">
                  <c:v>75000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бюджетные кредиты</c:v>
                </c:pt>
              </c:strCache>
            </c:strRef>
          </c:tx>
          <c:dLbls>
            <c:dLbl>
              <c:idx val="0"/>
              <c:layout>
                <c:manualLayout>
                  <c:x val="1.3855867228057548E-2"/>
                  <c:y val="9.3567223594570696E-3"/>
                </c:manualLayout>
              </c:layout>
              <c:dLblPos val="outEnd"/>
              <c:showVal val="1"/>
            </c:dLbl>
            <c:dLbl>
              <c:idx val="1"/>
              <c:layout>
                <c:manualLayout>
                  <c:x val="5.0793650793650924E-3"/>
                  <c:y val="4.6783625730994153E-3"/>
                </c:manualLayout>
              </c:layout>
              <c:dLblPos val="outEnd"/>
              <c:showVal val="1"/>
            </c:dLbl>
            <c:dLbl>
              <c:idx val="2"/>
              <c:layout>
                <c:manualLayout>
                  <c:x val="6.7508304093733176E-3"/>
                  <c:y val="-1.5328870206154088E-2"/>
                </c:manualLayout>
              </c:layout>
              <c:dLblPos val="outEnd"/>
              <c:showVal val="1"/>
            </c:dLbl>
            <c:dLbl>
              <c:idx val="3"/>
              <c:layout>
                <c:manualLayout>
                  <c:x val="1.3502015202347763E-2"/>
                  <c:y val="-1.1347438308356104E-2"/>
                </c:manualLayout>
              </c:layout>
              <c:showVal val="1"/>
            </c:dLbl>
            <c:txPr>
              <a:bodyPr/>
              <a:lstStyle/>
              <a:p>
                <a:pPr>
                  <a:defRPr sz="1100"/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4"/>
                <c:pt idx="0">
                  <c:v>2022 год</c:v>
                </c:pt>
                <c:pt idx="1">
                  <c:v>2023 год</c:v>
                </c:pt>
                <c:pt idx="2">
                  <c:v>2024 год</c:v>
                </c:pt>
                <c:pt idx="3">
                  <c:v>2025 год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49578</c:v>
                </c:pt>
                <c:pt idx="1">
                  <c:v>84578</c:v>
                </c:pt>
                <c:pt idx="2">
                  <c:v>51328</c:v>
                </c:pt>
                <c:pt idx="3">
                  <c:v>128483.5</c:v>
                </c:pt>
              </c:numCache>
            </c:numRef>
          </c:val>
        </c:ser>
        <c:dLbls>
          <c:showVal val="1"/>
        </c:dLbls>
        <c:overlap val="-25"/>
        <c:axId val="141285632"/>
        <c:axId val="141504512"/>
      </c:barChart>
      <c:catAx>
        <c:axId val="141285632"/>
        <c:scaling>
          <c:orientation val="minMax"/>
        </c:scaling>
        <c:axPos val="b"/>
        <c:numFmt formatCode="General" sourceLinked="1"/>
        <c:majorTickMark val="none"/>
        <c:tickLblPos val="nextTo"/>
        <c:crossAx val="141504512"/>
        <c:crosses val="autoZero"/>
        <c:auto val="1"/>
        <c:lblAlgn val="ctr"/>
        <c:lblOffset val="100"/>
      </c:catAx>
      <c:valAx>
        <c:axId val="141504512"/>
        <c:scaling>
          <c:orientation val="minMax"/>
        </c:scaling>
        <c:delete val="1"/>
        <c:axPos val="l"/>
        <c:numFmt formatCode="General" sourceLinked="1"/>
        <c:tickLblPos val="nextTo"/>
        <c:crossAx val="141285632"/>
        <c:crosses val="autoZero"/>
        <c:crossBetween val="between"/>
      </c:valAx>
    </c:plotArea>
    <c:legend>
      <c:legendPos val="t"/>
      <c:layout/>
    </c:legend>
    <c:plotVisOnly val="1"/>
    <c:dispBlanksAs val="gap"/>
  </c:chart>
  <c:txPr>
    <a:bodyPr/>
    <a:lstStyle/>
    <a:p>
      <a:pPr>
        <a:defRPr sz="1400">
          <a:latin typeface="Bahnschrift Light" pitchFamily="34" charset="0"/>
        </a:defRPr>
      </a:pPr>
      <a:endParaRPr lang="ru-RU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1.7258620544377066E-3"/>
          <c:y val="0.23248720472440984"/>
          <c:w val="0.77734711045937899"/>
          <c:h val="0.35148129921260129"/>
        </c:manualLayout>
      </c:layout>
      <c:lineChart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динамика долговой нагрузки</c:v>
                </c:pt>
              </c:strCache>
            </c:strRef>
          </c:tx>
          <c:marker>
            <c:symbol val="none"/>
          </c:marker>
          <c:dLbls>
            <c:dLbl>
              <c:idx val="0"/>
              <c:layout>
                <c:manualLayout>
                  <c:x val="-6.7313920431766136E-2"/>
                  <c:y val="7.0833333333333595E-2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dLblPos val="r"/>
              <c:showVal val="1"/>
            </c:dLbl>
            <c:dLbl>
              <c:idx val="1"/>
              <c:layout>
                <c:manualLayout>
                  <c:x val="-2.0711839612115292E-2"/>
                  <c:y val="9.5833333333333298E-2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dLblPos val="r"/>
              <c:showVal val="1"/>
            </c:dLbl>
            <c:dLbl>
              <c:idx val="2"/>
              <c:layout>
                <c:manualLayout>
                  <c:x val="-5.0053940833877299E-2"/>
                  <c:y val="7.9166666666666843E-2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dLblPos val="r"/>
              <c:showVal val="1"/>
            </c:dLbl>
            <c:dLbl>
              <c:idx val="3"/>
              <c:layout>
                <c:manualLayout>
                  <c:x val="-2.0711975517466528E-2"/>
                  <c:y val="5.8333333333333535E-2"/>
                </c:manualLayout>
              </c:layout>
              <c:showVal val="1"/>
            </c:dLbl>
            <c:dLbl>
              <c:idx val="4"/>
              <c:layout>
                <c:manualLayout>
                  <c:x val="-8.6299897989443892E-3"/>
                  <c:y val="-4.5833333333333656E-2"/>
                </c:manualLayout>
              </c:layout>
              <c:showVal val="1"/>
            </c:dLbl>
            <c:showVal val="1"/>
          </c:dLbls>
          <c:cat>
            <c:numRef>
              <c:f>Лист1!$A$2:$A$5</c:f>
              <c:numCache>
                <c:formatCode>dd/mm/yyyy</c:formatCode>
                <c:ptCount val="4"/>
                <c:pt idx="0">
                  <c:v>44927</c:v>
                </c:pt>
                <c:pt idx="1">
                  <c:v>45292</c:v>
                </c:pt>
                <c:pt idx="2">
                  <c:v>45658</c:v>
                </c:pt>
                <c:pt idx="3">
                  <c:v>46023</c:v>
                </c:pt>
              </c:numCache>
            </c:numRef>
          </c:cat>
          <c:val>
            <c:numRef>
              <c:f>Лист1!$B$2:$B$5</c:f>
              <c:numCache>
                <c:formatCode>0.0%</c:formatCode>
                <c:ptCount val="4"/>
                <c:pt idx="0">
                  <c:v>0.24300000000000005</c:v>
                </c:pt>
                <c:pt idx="1">
                  <c:v>0.32100000000000012</c:v>
                </c:pt>
                <c:pt idx="2">
                  <c:v>0.20600000000000004</c:v>
                </c:pt>
                <c:pt idx="3">
                  <c:v>0.48000000000000009</c:v>
                </c:pt>
              </c:numCache>
            </c:numRef>
          </c:val>
        </c:ser>
        <c:dLbls>
          <c:showVal val="1"/>
        </c:dLbls>
        <c:marker val="1"/>
        <c:axId val="141547008"/>
        <c:axId val="141548544"/>
      </c:lineChart>
      <c:dateAx>
        <c:axId val="141547008"/>
        <c:scaling>
          <c:orientation val="minMax"/>
        </c:scaling>
        <c:axPos val="b"/>
        <c:numFmt formatCode="dd/mm/yyyy" sourceLinked="0"/>
        <c:majorTickMark val="none"/>
        <c:tickLblPos val="nextTo"/>
        <c:crossAx val="141548544"/>
        <c:crosses val="autoZero"/>
        <c:auto val="1"/>
        <c:lblOffset val="100"/>
      </c:dateAx>
      <c:valAx>
        <c:axId val="141548544"/>
        <c:scaling>
          <c:orientation val="minMax"/>
        </c:scaling>
        <c:delete val="1"/>
        <c:axPos val="l"/>
        <c:numFmt formatCode="0.0%" sourceLinked="1"/>
        <c:tickLblPos val="nextTo"/>
        <c:crossAx val="141547008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42647574864142218"/>
          <c:y val="0.16250000000000001"/>
          <c:w val="0.44391808822062501"/>
          <c:h val="9.4320548641097818E-2"/>
        </c:manualLayout>
      </c:layout>
    </c:legend>
    <c:plotVisOnly val="1"/>
    <c:dispBlanksAs val="zero"/>
  </c:chart>
  <c:txPr>
    <a:bodyPr/>
    <a:lstStyle/>
    <a:p>
      <a:pPr>
        <a:defRPr sz="1400">
          <a:latin typeface="Bahnschrift Light" pitchFamily="34" charset="0"/>
        </a:defRPr>
      </a:pPr>
      <a:endParaRPr lang="ru-RU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6A585C9-67E4-4EC1-AB34-83F1F574ED60}" type="datetimeFigureOut">
              <a:rPr lang="ru-RU"/>
              <a:pPr>
                <a:defRPr/>
              </a:pPr>
              <a:t>31.03.2026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15A019F-6E8A-4307-B83A-DA14C908FC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FF419F-0544-4C80-B675-7CD2A685A014}" type="datetimeFigureOut">
              <a:rPr lang="ru-RU"/>
              <a:pPr>
                <a:defRPr/>
              </a:pPr>
              <a:t>31.03.2026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AB9383-FC15-43D3-9C29-25AAB53B2D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DB0BC0-94AF-441F-830E-9FD588F5C96C}" type="datetimeFigureOut">
              <a:rPr lang="ru-RU"/>
              <a:pPr>
                <a:defRPr/>
              </a:pPr>
              <a:t>31.03.2026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0A48AE-03EB-48D5-A043-BE61F8E4A6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90B32E-12A7-47CF-9D34-C6A898DA9806}" type="datetimeFigureOut">
              <a:rPr lang="ru-RU"/>
              <a:pPr>
                <a:defRPr/>
              </a:pPr>
              <a:t>31.03.2026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658DEF-B827-4B53-8D8C-0F13DCA5D0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674C6C-0480-4457-8384-78AF903C172C}" type="datetimeFigureOut">
              <a:rPr lang="ru-RU"/>
              <a:pPr>
                <a:defRPr/>
              </a:pPr>
              <a:t>31.03.2026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196136-C6A7-4DE9-9BF1-2A9CEAA2BD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185F21-A1B3-416E-81AF-D4D2D08C189C}" type="datetimeFigureOut">
              <a:rPr lang="ru-RU"/>
              <a:pPr>
                <a:defRPr/>
              </a:pPr>
              <a:t>31.03.2026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63B30-0069-492E-A200-8001CDB4DC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7C0597-601C-44FA-A8C4-AB14FD147F07}" type="datetimeFigureOut">
              <a:rPr lang="ru-RU"/>
              <a:pPr>
                <a:defRPr/>
              </a:pPr>
              <a:t>31.03.2026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EB6A92-69F7-4383-A3E1-FBEB9C74D2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5916F2-4BBA-4F43-A2B9-5DC645AA5203}" type="datetimeFigureOut">
              <a:rPr lang="ru-RU"/>
              <a:pPr>
                <a:defRPr/>
              </a:pPr>
              <a:t>31.03.2026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E5D575-E690-42D0-8769-52D08FDD90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9097B9-8603-4E6D-9FDF-7F4E5647CC7F}" type="datetimeFigureOut">
              <a:rPr lang="ru-RU"/>
              <a:pPr>
                <a:defRPr/>
              </a:pPr>
              <a:t>31.03.2026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E786FD-60E1-4A4B-AC47-EBB10F64E4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66380A-7D2B-4B79-8E6C-DF92D8350CAE}" type="datetimeFigureOut">
              <a:rPr lang="ru-RU"/>
              <a:pPr>
                <a:defRPr/>
              </a:pPr>
              <a:t>31.03.2026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4FAC37-69DD-4966-BCF6-B5274D9EDC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B3EDF5-18AA-4FA1-933A-15C9C1F41C7A}" type="datetimeFigureOut">
              <a:rPr lang="ru-RU"/>
              <a:pPr>
                <a:defRPr/>
              </a:pPr>
              <a:t>31.03.2026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957329-E575-4B97-B531-22D5A5DCDF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C79DF3-1F91-4F3A-94F8-059C3C1B9E82}" type="datetimeFigureOut">
              <a:rPr lang="ru-RU"/>
              <a:pPr>
                <a:defRPr/>
              </a:pPr>
              <a:t>31.03.2026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D563D5-3723-409D-BF92-C873A88E3B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5123" name="Текст 2"/>
          <p:cNvSpPr>
            <a:spLocks noGrp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663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2105018-221E-44B0-A2FC-E5700BB23E5F}" type="datetimeFigureOut">
              <a:rPr lang="ru-RU"/>
              <a:pPr>
                <a:defRPr/>
              </a:pPr>
              <a:t>31.03.2026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663"/>
            <a:ext cx="21717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663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27FBCC3-DEE6-4DA9-B88B-07E968ED92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5" Type="http://schemas.openxmlformats.org/officeDocument/2006/relationships/image" Target="../media/image6.jpeg"/><Relationship Id="rId10" Type="http://schemas.openxmlformats.org/officeDocument/2006/relationships/image" Target="../media/image11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.xml"/><Relationship Id="rId3" Type="http://schemas.openxmlformats.org/officeDocument/2006/relationships/image" Target="../media/image11.jpeg"/><Relationship Id="rId7" Type="http://schemas.openxmlformats.org/officeDocument/2006/relationships/image" Target="../media/image17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Relationship Id="rId9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10.jpeg"/><Relationship Id="rId7" Type="http://schemas.openxmlformats.org/officeDocument/2006/relationships/image" Target="../media/image6.jpe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8.jpeg"/><Relationship Id="rId10" Type="http://schemas.openxmlformats.org/officeDocument/2006/relationships/chart" Target="../charts/chart4.xml"/><Relationship Id="rId4" Type="http://schemas.openxmlformats.org/officeDocument/2006/relationships/image" Target="../media/image11.jpeg"/><Relationship Id="rId9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9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5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8.jpeg"/><Relationship Id="rId7" Type="http://schemas.openxmlformats.org/officeDocument/2006/relationships/image" Target="../media/image1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11" Type="http://schemas.openxmlformats.org/officeDocument/2006/relationships/chart" Target="../charts/chart7.xml"/><Relationship Id="rId5" Type="http://schemas.openxmlformats.org/officeDocument/2006/relationships/image" Target="../media/image6.jpeg"/><Relationship Id="rId10" Type="http://schemas.openxmlformats.org/officeDocument/2006/relationships/chart" Target="../charts/chart6.xml"/><Relationship Id="rId4" Type="http://schemas.openxmlformats.org/officeDocument/2006/relationships/image" Target="../media/image7.jpeg"/><Relationship Id="rId9" Type="http://schemas.openxmlformats.org/officeDocument/2006/relationships/chart" Target="../charts/chart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hart" Target="../charts/chart8.xml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8.jpeg"/><Relationship Id="rId10" Type="http://schemas.openxmlformats.org/officeDocument/2006/relationships/image" Target="../media/image21.jpeg"/><Relationship Id="rId4" Type="http://schemas.openxmlformats.org/officeDocument/2006/relationships/image" Target="../media/image6.jpeg"/><Relationship Id="rId9" Type="http://schemas.openxmlformats.org/officeDocument/2006/relationships/chart" Target="../charts/char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6147" name="Содержимое 5" descr="New Project(4)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6858000" cy="9144000"/>
          </a:xfrm>
        </p:spPr>
      </p:pic>
      <p:sp>
        <p:nvSpPr>
          <p:cNvPr id="4" name="Прямоугольник 3"/>
          <p:cNvSpPr/>
          <p:nvPr/>
        </p:nvSpPr>
        <p:spPr>
          <a:xfrm>
            <a:off x="3857625" y="5429250"/>
            <a:ext cx="2214563" cy="50006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714625" y="4714875"/>
            <a:ext cx="4143375" cy="107156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2714596" y="2071670"/>
            <a:ext cx="4143404" cy="433965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46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Староминский</a:t>
            </a:r>
            <a:r>
              <a:rPr lang="ru-RU" sz="4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район</a:t>
            </a:r>
          </a:p>
          <a:p>
            <a:pPr algn="ctr"/>
            <a:r>
              <a:rPr lang="ru-RU" sz="4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отчет об исполнении</a:t>
            </a:r>
          </a:p>
          <a:p>
            <a:pPr algn="ctr"/>
            <a:r>
              <a:rPr lang="ru-RU" sz="4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бюджета за 2025 год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7171" name="Содержимое 3" descr="New Project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6858000" cy="9144000"/>
          </a:xfrm>
        </p:spPr>
      </p:pic>
      <p:pic>
        <p:nvPicPr>
          <p:cNvPr id="7172" name="Рисунок 5" descr="i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28938" y="214313"/>
            <a:ext cx="120967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3" name="TextBox 6"/>
          <p:cNvSpPr txBox="1">
            <a:spLocks noChangeArrowheads="1"/>
          </p:cNvSpPr>
          <p:nvPr/>
        </p:nvSpPr>
        <p:spPr bwMode="auto">
          <a:xfrm>
            <a:off x="4286250" y="642938"/>
            <a:ext cx="201453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latin typeface="Bahnschrift Light Condensed" pitchFamily="34" charset="0"/>
              </a:rPr>
              <a:t>Уважаемые жители</a:t>
            </a:r>
            <a:br>
              <a:rPr lang="ru-RU">
                <a:latin typeface="Bahnschrift Light Condensed" pitchFamily="34" charset="0"/>
              </a:rPr>
            </a:br>
            <a:r>
              <a:rPr lang="ru-RU">
                <a:latin typeface="Bahnschrift Light Condensed" pitchFamily="34" charset="0"/>
              </a:rPr>
              <a:t>Староминского района</a:t>
            </a:r>
            <a:r>
              <a:rPr lang="ru-RU">
                <a:latin typeface="Calibri" pitchFamily="34" charset="0"/>
              </a:rPr>
              <a:t>!</a:t>
            </a:r>
          </a:p>
        </p:txBody>
      </p:sp>
      <p:sp>
        <p:nvSpPr>
          <p:cNvPr id="7174" name="TextBox 7"/>
          <p:cNvSpPr txBox="1">
            <a:spLocks noChangeArrowheads="1"/>
          </p:cNvSpPr>
          <p:nvPr/>
        </p:nvSpPr>
        <p:spPr bwMode="auto">
          <a:xfrm>
            <a:off x="4000500" y="2357438"/>
            <a:ext cx="1841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7175" name="TextBox 8"/>
          <p:cNvSpPr txBox="1">
            <a:spLocks noChangeArrowheads="1"/>
          </p:cNvSpPr>
          <p:nvPr/>
        </p:nvSpPr>
        <p:spPr bwMode="auto">
          <a:xfrm>
            <a:off x="2643188" y="1428750"/>
            <a:ext cx="367823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 dirty="0">
                <a:latin typeface="Bahnschrift Light" pitchFamily="34" charset="0"/>
                <a:cs typeface="Times New Roman" pitchFamily="18" charset="0"/>
              </a:rPr>
              <a:t>Перед вами документ, в котором кратко и доступно отражены основные параметры</a:t>
            </a:r>
            <a:br>
              <a:rPr lang="ru-RU" sz="1200" dirty="0">
                <a:latin typeface="Bahnschrift Light" pitchFamily="34" charset="0"/>
                <a:cs typeface="Times New Roman" pitchFamily="18" charset="0"/>
              </a:rPr>
            </a:br>
            <a:r>
              <a:rPr lang="ru-RU" sz="1200" dirty="0">
                <a:latin typeface="Bahnschrift Light" pitchFamily="34" charset="0"/>
                <a:cs typeface="Times New Roman" pitchFamily="18" charset="0"/>
              </a:rPr>
              <a:t>исполнения местного бюджета за </a:t>
            </a:r>
            <a:r>
              <a:rPr lang="ru-RU" sz="1200" dirty="0" smtClean="0">
                <a:latin typeface="Bahnschrift Light" pitchFamily="34" charset="0"/>
                <a:cs typeface="Times New Roman" pitchFamily="18" charset="0"/>
              </a:rPr>
              <a:t>2025 </a:t>
            </a:r>
            <a:r>
              <a:rPr lang="ru-RU" sz="1200" dirty="0">
                <a:latin typeface="Bahnschrift Light" pitchFamily="34" charset="0"/>
                <a:cs typeface="Times New Roman" pitchFamily="18" charset="0"/>
              </a:rPr>
              <a:t>год.</a:t>
            </a:r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6" name="TextBox 11"/>
          <p:cNvSpPr txBox="1">
            <a:spLocks noChangeArrowheads="1"/>
          </p:cNvSpPr>
          <p:nvPr/>
        </p:nvSpPr>
        <p:spPr bwMode="auto">
          <a:xfrm>
            <a:off x="2643188" y="3459163"/>
            <a:ext cx="4071949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200" dirty="0">
                <a:latin typeface="Bahnschrift Light" pitchFamily="34" charset="0"/>
              </a:rPr>
              <a:t>Доходы определяются бюджетным кодексом</a:t>
            </a:r>
            <a:endParaRPr lang="en-US" sz="1200" dirty="0">
              <a:latin typeface="Bahnschrift Light" pitchFamily="34" charset="0"/>
            </a:endParaRPr>
          </a:p>
          <a:p>
            <a:r>
              <a:rPr lang="ru-RU" sz="1200" dirty="0">
                <a:latin typeface="Bahnschrift Light" pitchFamily="34" charset="0"/>
              </a:rPr>
              <a:t>Российской</a:t>
            </a:r>
            <a:r>
              <a:rPr lang="en-US" sz="1200" dirty="0">
                <a:latin typeface="Bahnschrift Light" pitchFamily="34" charset="0"/>
              </a:rPr>
              <a:t> </a:t>
            </a:r>
            <a:r>
              <a:rPr lang="ru-RU" sz="1200" dirty="0">
                <a:latin typeface="Bahnschrift Light" pitchFamily="34" charset="0"/>
              </a:rPr>
              <a:t>Федерации и состоят из:</a:t>
            </a:r>
            <a:br>
              <a:rPr lang="ru-RU" sz="1200" dirty="0">
                <a:latin typeface="Bahnschrift Light" pitchFamily="34" charset="0"/>
              </a:rPr>
            </a:br>
            <a:r>
              <a:rPr lang="ru-RU" sz="1200" dirty="0">
                <a:latin typeface="Bahnschrift Light" pitchFamily="34" charset="0"/>
              </a:rPr>
              <a:t>— налоговых поступлений:</a:t>
            </a:r>
            <a:r>
              <a:rPr lang="ru-RU" sz="1200" dirty="0">
                <a:latin typeface="Bahnschrift Light Condensed" pitchFamily="34" charset="0"/>
              </a:rPr>
              <a:t/>
            </a:r>
            <a:br>
              <a:rPr lang="ru-RU" sz="1200" dirty="0">
                <a:latin typeface="Bahnschrift Light Condensed" pitchFamily="34" charset="0"/>
              </a:rPr>
            </a:br>
            <a:r>
              <a:rPr lang="ru-RU" sz="1200" dirty="0">
                <a:latin typeface="Bahnschrift Light Condensed" pitchFamily="34" charset="0"/>
              </a:rPr>
              <a:t>    </a:t>
            </a:r>
            <a:r>
              <a:rPr lang="ru-RU" sz="1200" dirty="0">
                <a:latin typeface="Calibri" pitchFamily="34" charset="0"/>
              </a:rPr>
              <a:t>•</a:t>
            </a:r>
            <a:r>
              <a:rPr lang="ru-RU" sz="1200" dirty="0">
                <a:latin typeface="Bahnschrift Light Condensed" pitchFamily="34" charset="0"/>
              </a:rPr>
              <a:t> </a:t>
            </a:r>
            <a:r>
              <a:rPr lang="ru-RU" sz="1200" dirty="0">
                <a:latin typeface="Bahnschrift Light" pitchFamily="34" charset="0"/>
              </a:rPr>
              <a:t>налог на прибыль организаций</a:t>
            </a:r>
            <a:r>
              <a:rPr lang="ru-RU" sz="1200" dirty="0">
                <a:latin typeface="Bahnschrift Light Condensed" pitchFamily="34" charset="0"/>
              </a:rPr>
              <a:t/>
            </a:r>
            <a:br>
              <a:rPr lang="ru-RU" sz="1200" dirty="0">
                <a:latin typeface="Bahnschrift Light Condensed" pitchFamily="34" charset="0"/>
              </a:rPr>
            </a:br>
            <a:r>
              <a:rPr lang="ru-RU" sz="1200" dirty="0">
                <a:latin typeface="Calibri" pitchFamily="34" charset="0"/>
              </a:rPr>
              <a:t>    • </a:t>
            </a:r>
            <a:r>
              <a:rPr lang="ru-RU" sz="1200" dirty="0">
                <a:latin typeface="Bahnschrift Light" pitchFamily="34" charset="0"/>
              </a:rPr>
              <a:t>налог на доходы физических лиц</a:t>
            </a:r>
            <a:r>
              <a:rPr lang="ru-RU" sz="1200" dirty="0">
                <a:latin typeface="Bahnschrift Light Condensed" pitchFamily="34" charset="0"/>
              </a:rPr>
              <a:t/>
            </a:r>
            <a:br>
              <a:rPr lang="ru-RU" sz="1200" dirty="0">
                <a:latin typeface="Bahnschrift Light Condensed" pitchFamily="34" charset="0"/>
              </a:rPr>
            </a:br>
            <a:r>
              <a:rPr lang="ru-RU" sz="1200" dirty="0">
                <a:latin typeface="Calibri" pitchFamily="34" charset="0"/>
              </a:rPr>
              <a:t>    </a:t>
            </a:r>
            <a:r>
              <a:rPr lang="ru-RU" sz="1200" dirty="0" smtClean="0">
                <a:latin typeface="Calibri" pitchFamily="34" charset="0"/>
              </a:rPr>
              <a:t>    </a:t>
            </a:r>
            <a:r>
              <a:rPr lang="ru-RU" sz="1200" dirty="0">
                <a:latin typeface="Calibri" pitchFamily="34" charset="0"/>
              </a:rPr>
              <a:t>•</a:t>
            </a:r>
            <a:r>
              <a:rPr lang="ru-RU" sz="1200" dirty="0">
                <a:latin typeface="Bahnschrift Light Condensed" pitchFamily="34" charset="0"/>
              </a:rPr>
              <a:t> </a:t>
            </a:r>
            <a:r>
              <a:rPr lang="ru-RU" sz="1200" dirty="0">
                <a:latin typeface="Bahnschrift Light" pitchFamily="34" charset="0"/>
              </a:rPr>
              <a:t>единый сельскохозяйственный налог</a:t>
            </a:r>
            <a:r>
              <a:rPr lang="ru-RU" sz="1200" dirty="0">
                <a:latin typeface="Bahnschrift Light Condensed" pitchFamily="34" charset="0"/>
              </a:rPr>
              <a:t/>
            </a:r>
            <a:br>
              <a:rPr lang="ru-RU" sz="1200" dirty="0">
                <a:latin typeface="Bahnschrift Light Condensed" pitchFamily="34" charset="0"/>
              </a:rPr>
            </a:br>
            <a:r>
              <a:rPr lang="ru-RU" sz="1200" dirty="0">
                <a:latin typeface="Calibri" pitchFamily="34" charset="0"/>
              </a:rPr>
              <a:t>    •</a:t>
            </a:r>
            <a:r>
              <a:rPr lang="ru-RU" sz="1200" dirty="0">
                <a:latin typeface="Bahnschrift Light Condensed" pitchFamily="34" charset="0"/>
              </a:rPr>
              <a:t> </a:t>
            </a:r>
            <a:r>
              <a:rPr lang="ru-RU" sz="1200" dirty="0">
                <a:latin typeface="Bahnschrift Light" pitchFamily="34" charset="0"/>
              </a:rPr>
              <a:t>прочие налоги</a:t>
            </a:r>
            <a:r>
              <a:rPr lang="ru-RU" sz="1200" dirty="0">
                <a:latin typeface="Bahnschrift Light Condensed" pitchFamily="34" charset="0"/>
              </a:rPr>
              <a:t> </a:t>
            </a:r>
            <a:br>
              <a:rPr lang="ru-RU" sz="1200" dirty="0">
                <a:latin typeface="Bahnschrift Light Condensed" pitchFamily="34" charset="0"/>
              </a:rPr>
            </a:br>
            <a:r>
              <a:rPr lang="ru-RU" sz="1200" dirty="0">
                <a:latin typeface="Bahnschrift Light" pitchFamily="34" charset="0"/>
              </a:rPr>
              <a:t>— неналоговых поступлений</a:t>
            </a:r>
            <a:r>
              <a:rPr lang="ru-RU" sz="1200" dirty="0">
                <a:latin typeface="Bahnschrift Light Condensed" pitchFamily="34" charset="0"/>
              </a:rPr>
              <a:t/>
            </a:r>
            <a:br>
              <a:rPr lang="ru-RU" sz="1200" dirty="0">
                <a:latin typeface="Bahnschrift Light Condensed" pitchFamily="34" charset="0"/>
              </a:rPr>
            </a:br>
            <a:r>
              <a:rPr lang="ru-RU" sz="1200" dirty="0">
                <a:latin typeface="Bahnschrift Light Condensed" pitchFamily="34" charset="0"/>
              </a:rPr>
              <a:t>    </a:t>
            </a:r>
            <a:r>
              <a:rPr lang="ru-RU" sz="1200" dirty="0">
                <a:latin typeface="Calibri" pitchFamily="34" charset="0"/>
              </a:rPr>
              <a:t>•</a:t>
            </a:r>
            <a:r>
              <a:rPr lang="ru-RU" sz="1200" dirty="0">
                <a:latin typeface="Bahnschrift Light Condensed" pitchFamily="34" charset="0"/>
              </a:rPr>
              <a:t> </a:t>
            </a:r>
            <a:r>
              <a:rPr lang="ru-RU" sz="1200" dirty="0">
                <a:latin typeface="Bahnschrift Light" pitchFamily="34" charset="0"/>
              </a:rPr>
              <a:t>доходы от использования имущества, </a:t>
            </a:r>
            <a:br>
              <a:rPr lang="ru-RU" sz="1200" dirty="0">
                <a:latin typeface="Bahnschrift Light" pitchFamily="34" charset="0"/>
              </a:rPr>
            </a:br>
            <a:r>
              <a:rPr lang="ru-RU" sz="1200" dirty="0">
                <a:latin typeface="Bahnschrift Light" pitchFamily="34" charset="0"/>
              </a:rPr>
              <a:t>      находящегося в государственной или</a:t>
            </a:r>
            <a:br>
              <a:rPr lang="ru-RU" sz="1200" dirty="0">
                <a:latin typeface="Bahnschrift Light" pitchFamily="34" charset="0"/>
              </a:rPr>
            </a:br>
            <a:r>
              <a:rPr lang="ru-RU" sz="1200" dirty="0">
                <a:latin typeface="Bahnschrift Light" pitchFamily="34" charset="0"/>
              </a:rPr>
              <a:t>      муниципальной собственности</a:t>
            </a:r>
            <a:r>
              <a:rPr lang="ru-RU" sz="1200" dirty="0">
                <a:latin typeface="Bahnschrift Light Condensed" pitchFamily="34" charset="0"/>
              </a:rPr>
              <a:t/>
            </a:r>
            <a:br>
              <a:rPr lang="ru-RU" sz="1200" dirty="0">
                <a:latin typeface="Bahnschrift Light Condensed" pitchFamily="34" charset="0"/>
              </a:rPr>
            </a:br>
            <a:r>
              <a:rPr lang="ru-RU" sz="1200" dirty="0">
                <a:latin typeface="Calibri" pitchFamily="34" charset="0"/>
              </a:rPr>
              <a:t>    • </a:t>
            </a:r>
            <a:r>
              <a:rPr lang="ru-RU" sz="1200" dirty="0">
                <a:latin typeface="Bahnschrift Light" pitchFamily="34" charset="0"/>
              </a:rPr>
              <a:t>плата за негативное воздействие на окружающую</a:t>
            </a:r>
            <a:br>
              <a:rPr lang="ru-RU" sz="1200" dirty="0">
                <a:latin typeface="Bahnschrift Light" pitchFamily="34" charset="0"/>
              </a:rPr>
            </a:br>
            <a:r>
              <a:rPr lang="ru-RU" sz="1200" dirty="0">
                <a:latin typeface="Bahnschrift Light" pitchFamily="34" charset="0"/>
              </a:rPr>
              <a:t>      среду</a:t>
            </a:r>
            <a:r>
              <a:rPr lang="ru-RU" sz="1200" dirty="0">
                <a:latin typeface="Bahnschrift Light Condensed" pitchFamily="34" charset="0"/>
              </a:rPr>
              <a:t/>
            </a:r>
            <a:br>
              <a:rPr lang="ru-RU" sz="1200" dirty="0">
                <a:latin typeface="Bahnschrift Light Condensed" pitchFamily="34" charset="0"/>
              </a:rPr>
            </a:br>
            <a:r>
              <a:rPr lang="ru-RU" sz="1200" dirty="0">
                <a:latin typeface="Bahnschrift Light Condensed" pitchFamily="34" charset="0"/>
              </a:rPr>
              <a:t>   </a:t>
            </a:r>
            <a:r>
              <a:rPr lang="ru-RU" sz="1200" dirty="0">
                <a:latin typeface="Calibri" pitchFamily="34" charset="0"/>
              </a:rPr>
              <a:t> • </a:t>
            </a:r>
            <a:r>
              <a:rPr lang="ru-RU" sz="1200" dirty="0">
                <a:latin typeface="Bahnschrift Light" pitchFamily="34" charset="0"/>
              </a:rPr>
              <a:t>доходы от оказания платных работ (услуг)</a:t>
            </a:r>
            <a:r>
              <a:rPr lang="ru-RU" sz="1200" dirty="0">
                <a:latin typeface="Bahnschrift Light Condensed" pitchFamily="34" charset="0"/>
              </a:rPr>
              <a:t/>
            </a:r>
            <a:br>
              <a:rPr lang="ru-RU" sz="1200" dirty="0">
                <a:latin typeface="Bahnschrift Light Condensed" pitchFamily="34" charset="0"/>
              </a:rPr>
            </a:br>
            <a:r>
              <a:rPr lang="ru-RU" sz="1200" dirty="0">
                <a:latin typeface="Calibri" pitchFamily="34" charset="0"/>
              </a:rPr>
              <a:t>    • </a:t>
            </a:r>
            <a:r>
              <a:rPr lang="ru-RU" sz="1200" dirty="0">
                <a:latin typeface="Bahnschrift Light" pitchFamily="34" charset="0"/>
              </a:rPr>
              <a:t>штрафы, санкции, возмещение ущерба</a:t>
            </a:r>
            <a:r>
              <a:rPr lang="ru-RU" sz="1200" dirty="0">
                <a:latin typeface="Bahnschrift Light Condensed" pitchFamily="34" charset="0"/>
              </a:rPr>
              <a:t/>
            </a:r>
            <a:br>
              <a:rPr lang="ru-RU" sz="1200" dirty="0">
                <a:latin typeface="Bahnschrift Light Condensed" pitchFamily="34" charset="0"/>
              </a:rPr>
            </a:br>
            <a:r>
              <a:rPr lang="ru-RU" sz="1200" dirty="0">
                <a:latin typeface="Calibri" pitchFamily="34" charset="0"/>
              </a:rPr>
              <a:t>    • </a:t>
            </a:r>
            <a:r>
              <a:rPr lang="ru-RU" sz="1200" dirty="0">
                <a:latin typeface="Bahnschrift Light" pitchFamily="34" charset="0"/>
              </a:rPr>
              <a:t>прочие поступления</a:t>
            </a:r>
            <a:r>
              <a:rPr lang="ru-RU" sz="1200" dirty="0">
                <a:latin typeface="Bahnschrift Light Condensed" pitchFamily="34" charset="0"/>
              </a:rPr>
              <a:t/>
            </a:r>
            <a:br>
              <a:rPr lang="ru-RU" sz="1200" dirty="0">
                <a:latin typeface="Bahnschrift Light Condensed" pitchFamily="34" charset="0"/>
              </a:rPr>
            </a:br>
            <a:r>
              <a:rPr lang="ru-RU" sz="1200" dirty="0">
                <a:latin typeface="Bahnschrift Light" pitchFamily="34" charset="0"/>
              </a:rPr>
              <a:t>— безвозмездных поступлений</a:t>
            </a:r>
            <a:r>
              <a:rPr lang="ru-RU" sz="1200" dirty="0">
                <a:latin typeface="Bahnschrift Light Condensed" pitchFamily="34" charset="0"/>
              </a:rPr>
              <a:t/>
            </a:r>
            <a:br>
              <a:rPr lang="ru-RU" sz="1200" dirty="0">
                <a:latin typeface="Bahnschrift Light Condensed" pitchFamily="34" charset="0"/>
              </a:rPr>
            </a:br>
            <a:r>
              <a:rPr lang="ru-RU" sz="1200" dirty="0">
                <a:latin typeface="Bahnschrift Light Condensed" pitchFamily="34" charset="0"/>
              </a:rPr>
              <a:t>   </a:t>
            </a:r>
            <a:r>
              <a:rPr lang="ru-RU" sz="1200" dirty="0">
                <a:latin typeface="Calibri" pitchFamily="34" charset="0"/>
              </a:rPr>
              <a:t> • </a:t>
            </a:r>
            <a:r>
              <a:rPr lang="ru-RU" sz="1200" dirty="0">
                <a:latin typeface="Bahnschrift Light" pitchFamily="34" charset="0"/>
              </a:rPr>
              <a:t>поступления от других бюджетов </a:t>
            </a:r>
            <a:br>
              <a:rPr lang="ru-RU" sz="1200" dirty="0">
                <a:latin typeface="Bahnschrift Light" pitchFamily="34" charset="0"/>
              </a:rPr>
            </a:br>
            <a:r>
              <a:rPr lang="ru-RU" sz="1200" dirty="0">
                <a:latin typeface="Bahnschrift Light" pitchFamily="34" charset="0"/>
              </a:rPr>
              <a:t>       (межбюджетные трансферты)</a:t>
            </a:r>
            <a:r>
              <a:rPr lang="ru-RU" sz="1200" dirty="0">
                <a:latin typeface="Bahnschrift Light Condensed" pitchFamily="34" charset="0"/>
              </a:rPr>
              <a:t/>
            </a:r>
            <a:br>
              <a:rPr lang="ru-RU" sz="1200" dirty="0">
                <a:latin typeface="Bahnschrift Light Condensed" pitchFamily="34" charset="0"/>
              </a:rPr>
            </a:br>
            <a:r>
              <a:rPr lang="ru-RU" sz="1200" dirty="0">
                <a:latin typeface="Calibri" pitchFamily="34" charset="0"/>
              </a:rPr>
              <a:t>    • </a:t>
            </a:r>
            <a:r>
              <a:rPr lang="ru-RU" sz="1200" dirty="0">
                <a:latin typeface="Bahnschrift Light" pitchFamily="34" charset="0"/>
              </a:rPr>
              <a:t>поступления от организаций, граждан </a:t>
            </a:r>
          </a:p>
        </p:txBody>
      </p:sp>
      <p:sp>
        <p:nvSpPr>
          <p:cNvPr id="7177" name="TextBox 13"/>
          <p:cNvSpPr txBox="1">
            <a:spLocks noChangeArrowheads="1"/>
          </p:cNvSpPr>
          <p:nvPr/>
        </p:nvSpPr>
        <p:spPr bwMode="auto">
          <a:xfrm>
            <a:off x="2714625" y="7429500"/>
            <a:ext cx="384175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200" dirty="0">
                <a:latin typeface="Bahnschrift Light" pitchFamily="34" charset="0"/>
              </a:rPr>
              <a:t>Разграничение расходных обязательств бюджета </a:t>
            </a:r>
            <a:br>
              <a:rPr lang="ru-RU" sz="1200" dirty="0">
                <a:latin typeface="Bahnschrift Light" pitchFamily="34" charset="0"/>
              </a:rPr>
            </a:br>
            <a:r>
              <a:rPr lang="ru-RU" sz="1200" dirty="0">
                <a:latin typeface="Bahnschrift Light" pitchFamily="34" charset="0"/>
              </a:rPr>
              <a:t>устанавливаются законодательством Российской </a:t>
            </a:r>
            <a:br>
              <a:rPr lang="ru-RU" sz="1200" dirty="0">
                <a:latin typeface="Bahnschrift Light" pitchFamily="34" charset="0"/>
              </a:rPr>
            </a:br>
            <a:r>
              <a:rPr lang="ru-RU" sz="1200" dirty="0">
                <a:latin typeface="Bahnschrift Light" pitchFamily="34" charset="0"/>
              </a:rPr>
              <a:t>Федерации. </a:t>
            </a:r>
            <a:br>
              <a:rPr lang="ru-RU" sz="1200" dirty="0">
                <a:latin typeface="Bahnschrift Light" pitchFamily="34" charset="0"/>
              </a:rPr>
            </a:br>
            <a:r>
              <a:rPr lang="ru-RU" sz="1200" dirty="0">
                <a:latin typeface="Bahnschrift Light" pitchFamily="34" charset="0"/>
              </a:rPr>
              <a:t>Расходы бюджета делятся на:</a:t>
            </a:r>
            <a:br>
              <a:rPr lang="ru-RU" sz="1200" dirty="0">
                <a:latin typeface="Bahnschrift Light" pitchFamily="34" charset="0"/>
              </a:rPr>
            </a:br>
            <a:r>
              <a:rPr lang="ru-RU" sz="1200" dirty="0">
                <a:latin typeface="Bahnschrift Light" pitchFamily="34" charset="0"/>
              </a:rPr>
              <a:t>— расходы по типам расходных обязательств</a:t>
            </a:r>
            <a:br>
              <a:rPr lang="ru-RU" sz="1200" dirty="0">
                <a:latin typeface="Bahnschrift Light" pitchFamily="34" charset="0"/>
              </a:rPr>
            </a:br>
            <a:r>
              <a:rPr lang="ru-RU" sz="1200" dirty="0">
                <a:latin typeface="Bahnschrift Light" pitchFamily="34" charset="0"/>
              </a:rPr>
              <a:t>— расходы по муниципальным программам</a:t>
            </a:r>
            <a:br>
              <a:rPr lang="ru-RU" sz="1200" dirty="0">
                <a:latin typeface="Bahnschrift Light" pitchFamily="34" charset="0"/>
              </a:rPr>
            </a:br>
            <a:r>
              <a:rPr lang="ru-RU" sz="1200" dirty="0">
                <a:latin typeface="Bahnschrift Light" pitchFamily="34" charset="0"/>
              </a:rPr>
              <a:t>— расходы по функциям</a:t>
            </a:r>
            <a:br>
              <a:rPr lang="ru-RU" sz="1200" dirty="0">
                <a:latin typeface="Bahnschrift Light" pitchFamily="34" charset="0"/>
              </a:rPr>
            </a:br>
            <a:r>
              <a:rPr lang="ru-RU" sz="1200" dirty="0">
                <a:latin typeface="Bahnschrift Light" pitchFamily="34" charset="0"/>
              </a:rPr>
              <a:t>— расходы по экономическому содержанию</a:t>
            </a:r>
          </a:p>
        </p:txBody>
      </p:sp>
      <p:sp>
        <p:nvSpPr>
          <p:cNvPr id="7178" name="TextBox 11"/>
          <p:cNvSpPr txBox="1">
            <a:spLocks noChangeArrowheads="1"/>
          </p:cNvSpPr>
          <p:nvPr/>
        </p:nvSpPr>
        <p:spPr bwMode="auto">
          <a:xfrm>
            <a:off x="2643188" y="2000250"/>
            <a:ext cx="4316412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200" dirty="0">
                <a:latin typeface="Bahnschrift Light" pitchFamily="34" charset="0"/>
              </a:rPr>
              <a:t>Исполнение бюджета – это этап бюджетного процесса, </a:t>
            </a:r>
            <a:br>
              <a:rPr lang="ru-RU" sz="1200" dirty="0">
                <a:latin typeface="Bahnschrift Light" pitchFamily="34" charset="0"/>
              </a:rPr>
            </a:br>
            <a:r>
              <a:rPr lang="ru-RU" sz="1200" dirty="0">
                <a:latin typeface="Bahnschrift Light" pitchFamily="34" charset="0"/>
              </a:rPr>
              <a:t>который начинается с момента утверждения решения о</a:t>
            </a:r>
            <a:br>
              <a:rPr lang="ru-RU" sz="1200" dirty="0">
                <a:latin typeface="Bahnschrift Light" pitchFamily="34" charset="0"/>
              </a:rPr>
            </a:br>
            <a:r>
              <a:rPr lang="ru-RU" sz="1200" dirty="0">
                <a:latin typeface="Bahnschrift Light" pitchFamily="34" charset="0"/>
              </a:rPr>
              <a:t>бюджете законодательным (представительным) органом</a:t>
            </a:r>
            <a:br>
              <a:rPr lang="ru-RU" sz="1200" dirty="0">
                <a:latin typeface="Bahnschrift Light" pitchFamily="34" charset="0"/>
              </a:rPr>
            </a:br>
            <a:r>
              <a:rPr lang="ru-RU" sz="1200" dirty="0">
                <a:latin typeface="Bahnschrift Light" pitchFamily="34" charset="0"/>
              </a:rPr>
              <a:t>муниципального образования и продолжается в течение</a:t>
            </a:r>
            <a:br>
              <a:rPr lang="ru-RU" sz="1200" dirty="0">
                <a:latin typeface="Bahnschrift Light" pitchFamily="34" charset="0"/>
              </a:rPr>
            </a:br>
            <a:r>
              <a:rPr lang="ru-RU" sz="1200" dirty="0">
                <a:latin typeface="Bahnschrift Light" pitchFamily="34" charset="0"/>
              </a:rPr>
              <a:t>финансового года.</a:t>
            </a:r>
            <a:endParaRPr lang="ru-RU" dirty="0"/>
          </a:p>
        </p:txBody>
      </p:sp>
      <p:sp>
        <p:nvSpPr>
          <p:cNvPr id="7179" name="TextBox 12"/>
          <p:cNvSpPr txBox="1">
            <a:spLocks noChangeArrowheads="1"/>
          </p:cNvSpPr>
          <p:nvPr/>
        </p:nvSpPr>
        <p:spPr bwMode="auto">
          <a:xfrm>
            <a:off x="2651125" y="3000375"/>
            <a:ext cx="34925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200">
                <a:latin typeface="Bahnschrift Light" pitchFamily="34" charset="0"/>
              </a:rPr>
              <a:t>Основные этапы исполнения бюджета это</a:t>
            </a:r>
            <a:br>
              <a:rPr lang="ru-RU" sz="1200">
                <a:latin typeface="Bahnschrift Light" pitchFamily="34" charset="0"/>
              </a:rPr>
            </a:br>
            <a:r>
              <a:rPr lang="ru-RU" sz="1200">
                <a:latin typeface="Bahnschrift Light" pitchFamily="34" charset="0"/>
              </a:rPr>
              <a:t>исполнение бюджета по доходам и расходам: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Рисунок 4" descr="i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50" y="428625"/>
            <a:ext cx="906463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Рисунок 5" descr="hello_html_793a06f7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3" y="1571625"/>
            <a:ext cx="127000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Рисунок 7" descr="hello_html_793a06f7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3" y="2786063"/>
            <a:ext cx="127000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Рисунок 10" descr="hello_html_793a06f7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3" y="3429000"/>
            <a:ext cx="127000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" name="Рисунок 28" descr="i44C2NUOG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7929563"/>
            <a:ext cx="1216025" cy="121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9" name="Рисунок 29" descr="147dd882c4e69a97bd877aab943464de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5929313"/>
            <a:ext cx="354013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0" name="Рисунок 31" descr="147dd882c4e69a97bd877aab943464de(1)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6929438"/>
            <a:ext cx="36195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1" name="Рисунок 32" descr="147dd882c4e69a97bd877aab943464de(2).jp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214438" y="8767763"/>
            <a:ext cx="2071687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2" name="Рисунок 37" descr="image(14).jpg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07950" y="8501063"/>
            <a:ext cx="463550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3" name="Рисунок 38" descr="i44C2NUOG(1).jp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0" y="0"/>
            <a:ext cx="782638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4" name="Рисунок 39" descr="147dd882c4e69a97bd877aab943464de(2).jp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85813" y="0"/>
            <a:ext cx="2071687" cy="37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5" name="Рисунок 40" descr="147dd882c4e69a97bd877aab943464de(2).jpg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0" y="785813"/>
            <a:ext cx="376238" cy="207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6" name="Рисунок 35" descr="hello_html_793a06f7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7375" y="5286375"/>
            <a:ext cx="127000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7" name="Рисунок 49" descr="hello_html_793a06f7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7375" y="6786563"/>
            <a:ext cx="127000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8" name="Рисунок 35" descr="image(4).jpg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1857375" y="642938"/>
            <a:ext cx="463867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09" name="TextBox 36"/>
          <p:cNvSpPr txBox="1">
            <a:spLocks noChangeArrowheads="1"/>
          </p:cNvSpPr>
          <p:nvPr/>
        </p:nvSpPr>
        <p:spPr bwMode="auto">
          <a:xfrm>
            <a:off x="714375" y="1473200"/>
            <a:ext cx="6235700" cy="1169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>
                <a:latin typeface="Bahnschrift Light" pitchFamily="34" charset="0"/>
              </a:rPr>
              <a:t>Прямая зависимость жизнеобеспечения района от качества бюджета</a:t>
            </a:r>
            <a:br>
              <a:rPr lang="ru-RU" sz="1400">
                <a:latin typeface="Bahnschrift Light" pitchFamily="34" charset="0"/>
              </a:rPr>
            </a:br>
            <a:r>
              <a:rPr lang="ru-RU" sz="1400">
                <a:latin typeface="Bahnschrift Light" pitchFamily="34" charset="0"/>
              </a:rPr>
              <a:t>требует максимального участия самой заинтересованной стороны, то</a:t>
            </a:r>
            <a:br>
              <a:rPr lang="ru-RU" sz="1400">
                <a:latin typeface="Bahnschrift Light" pitchFamily="34" charset="0"/>
              </a:rPr>
            </a:br>
            <a:r>
              <a:rPr lang="ru-RU" sz="1400">
                <a:latin typeface="Bahnschrift Light" pitchFamily="34" charset="0"/>
              </a:rPr>
              <a:t>есть всех нас. От объема бюджета зависит очень многое: ремонт дорог,</a:t>
            </a:r>
            <a:br>
              <a:rPr lang="ru-RU" sz="1400">
                <a:latin typeface="Bahnschrift Light" pitchFamily="34" charset="0"/>
              </a:rPr>
            </a:br>
            <a:r>
              <a:rPr lang="ru-RU" sz="1400">
                <a:latin typeface="Bahnschrift Light" pitchFamily="34" charset="0"/>
              </a:rPr>
              <a:t>обеспечение населения доступным жильём, благоустройство садиков</a:t>
            </a:r>
            <a:br>
              <a:rPr lang="ru-RU" sz="1400">
                <a:latin typeface="Bahnschrift Light" pitchFamily="34" charset="0"/>
              </a:rPr>
            </a:br>
            <a:r>
              <a:rPr lang="ru-RU" sz="1400">
                <a:latin typeface="Bahnschrift Light" pitchFamily="34" charset="0"/>
              </a:rPr>
              <a:t>и школ, решение локальных проблем жителей и т.д.</a:t>
            </a:r>
          </a:p>
        </p:txBody>
      </p:sp>
      <p:sp>
        <p:nvSpPr>
          <p:cNvPr id="8210" name="TextBox 37"/>
          <p:cNvSpPr txBox="1">
            <a:spLocks noChangeArrowheads="1"/>
          </p:cNvSpPr>
          <p:nvPr/>
        </p:nvSpPr>
        <p:spPr bwMode="auto">
          <a:xfrm>
            <a:off x="711200" y="2690813"/>
            <a:ext cx="52847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>
                <a:latin typeface="Bahnschrift Light" pitchFamily="34" charset="0"/>
              </a:rPr>
              <a:t>По результатам года бюджет может оказаться дефицитным,</a:t>
            </a:r>
            <a:br>
              <a:rPr lang="ru-RU" sz="1400">
                <a:latin typeface="Bahnschrift Light" pitchFamily="34" charset="0"/>
              </a:rPr>
            </a:br>
            <a:r>
              <a:rPr lang="ru-RU" sz="1400">
                <a:latin typeface="Bahnschrift Light" pitchFamily="34" charset="0"/>
              </a:rPr>
              <a:t>профицитным или сбалансированным.</a:t>
            </a:r>
          </a:p>
        </p:txBody>
      </p:sp>
      <p:sp>
        <p:nvSpPr>
          <p:cNvPr id="8211" name="TextBox 38"/>
          <p:cNvSpPr txBox="1">
            <a:spLocks noChangeArrowheads="1"/>
          </p:cNvSpPr>
          <p:nvPr/>
        </p:nvSpPr>
        <p:spPr bwMode="auto">
          <a:xfrm>
            <a:off x="714375" y="3327400"/>
            <a:ext cx="5907088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>
                <a:latin typeface="Bahnschrift Light" pitchFamily="34" charset="0"/>
              </a:rPr>
              <a:t>Дефицит – расходов больше чем доходов. </a:t>
            </a:r>
            <a:br>
              <a:rPr lang="ru-RU" sz="1400">
                <a:latin typeface="Bahnschrift Light" pitchFamily="34" charset="0"/>
              </a:rPr>
            </a:br>
            <a:r>
              <a:rPr lang="ru-RU" sz="1400">
                <a:latin typeface="Bahnschrift Light" pitchFamily="34" charset="0"/>
              </a:rPr>
              <a:t>Возможные причины:</a:t>
            </a:r>
          </a:p>
          <a:p>
            <a:r>
              <a:rPr lang="ru-RU" sz="1400">
                <a:latin typeface="Bahnschrift Light" pitchFamily="34" charset="0"/>
              </a:rPr>
              <a:t>— замедления (спада) экономического развития (отставание роста</a:t>
            </a:r>
            <a:br>
              <a:rPr lang="ru-RU" sz="1400">
                <a:latin typeface="Bahnschrift Light" pitchFamily="34" charset="0"/>
              </a:rPr>
            </a:br>
            <a:r>
              <a:rPr lang="ru-RU" sz="1400">
                <a:latin typeface="Bahnschrift Light" pitchFamily="34" charset="0"/>
              </a:rPr>
              <a:t>бюджетных доходов по сравнению с растущими расходами)</a:t>
            </a:r>
            <a:br>
              <a:rPr lang="ru-RU" sz="1400">
                <a:latin typeface="Bahnschrift Light" pitchFamily="34" charset="0"/>
              </a:rPr>
            </a:br>
            <a:r>
              <a:rPr lang="ru-RU" sz="1400">
                <a:latin typeface="Bahnschrift Light" pitchFamily="34" charset="0"/>
              </a:rPr>
              <a:t>— чрезвычайные обстоятельства и природныекатаклизмы</a:t>
            </a:r>
            <a:br>
              <a:rPr lang="ru-RU" sz="1400">
                <a:latin typeface="Bahnschrift Light" pitchFamily="34" charset="0"/>
              </a:rPr>
            </a:br>
            <a:r>
              <a:rPr lang="ru-RU" sz="1400">
                <a:latin typeface="Bahnschrift Light" pitchFamily="34" charset="0"/>
              </a:rPr>
              <a:t>(резервов недостаточно, чтобы бороться с их последствиями)</a:t>
            </a:r>
            <a:br>
              <a:rPr lang="ru-RU" sz="1400">
                <a:latin typeface="Bahnschrift Light" pitchFamily="34" charset="0"/>
              </a:rPr>
            </a:br>
            <a:r>
              <a:rPr lang="ru-RU" sz="1400">
                <a:latin typeface="Bahnschrift Light" pitchFamily="34" charset="0"/>
              </a:rPr>
              <a:t>— необходимость финансирования крупных инвестиций в развитие</a:t>
            </a:r>
            <a:br>
              <a:rPr lang="ru-RU" sz="1400">
                <a:latin typeface="Bahnschrift Light" pitchFamily="34" charset="0"/>
              </a:rPr>
            </a:br>
            <a:r>
              <a:rPr lang="ru-RU" sz="1400">
                <a:latin typeface="Bahnschrift Light" pitchFamily="34" charset="0"/>
              </a:rPr>
              <a:t>(модернизации) экономики</a:t>
            </a:r>
          </a:p>
        </p:txBody>
      </p:sp>
      <p:sp>
        <p:nvSpPr>
          <p:cNvPr id="8212" name="TextBox 39"/>
          <p:cNvSpPr txBox="1">
            <a:spLocks noChangeArrowheads="1"/>
          </p:cNvSpPr>
          <p:nvPr/>
        </p:nvSpPr>
        <p:spPr bwMode="auto">
          <a:xfrm>
            <a:off x="720725" y="5187950"/>
            <a:ext cx="6054725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>
                <a:latin typeface="Bahnschrift Light" pitchFamily="34" charset="0"/>
              </a:rPr>
              <a:t>Профицит – доходов больше чем расходов. К плюсам можно отнести:</a:t>
            </a:r>
            <a:br>
              <a:rPr lang="ru-RU" sz="1400">
                <a:latin typeface="Bahnschrift Light" pitchFamily="34" charset="0"/>
              </a:rPr>
            </a:br>
            <a:r>
              <a:rPr lang="ru-RU" sz="1400">
                <a:latin typeface="Bahnschrift Light" pitchFamily="34" charset="0"/>
              </a:rPr>
              <a:t>— при составлении бюджета на следующий год будет оставлен запас</a:t>
            </a:r>
            <a:br>
              <a:rPr lang="ru-RU" sz="1400">
                <a:latin typeface="Bahnschrift Light" pitchFamily="34" charset="0"/>
              </a:rPr>
            </a:br>
            <a:r>
              <a:rPr lang="ru-RU" sz="1400">
                <a:latin typeface="Bahnschrift Light" pitchFamily="34" charset="0"/>
              </a:rPr>
              <a:t>на неожиданные расходы в виде непрогнозируемых природных</a:t>
            </a:r>
            <a:br>
              <a:rPr lang="ru-RU" sz="1400">
                <a:latin typeface="Bahnschrift Light" pitchFamily="34" charset="0"/>
              </a:rPr>
            </a:br>
            <a:r>
              <a:rPr lang="ru-RU" sz="1400">
                <a:latin typeface="Bahnschrift Light" pitchFamily="34" charset="0"/>
              </a:rPr>
              <a:t>аномалий или чрезвычайных ситуаций.</a:t>
            </a:r>
            <a:br>
              <a:rPr lang="ru-RU" sz="1400">
                <a:latin typeface="Bahnschrift Light" pitchFamily="34" charset="0"/>
              </a:rPr>
            </a:br>
            <a:r>
              <a:rPr lang="ru-RU" sz="1400">
                <a:latin typeface="Bahnschrift Light" pitchFamily="34" charset="0"/>
              </a:rPr>
              <a:t>— при грамотном подходе за счет этих средств можно погасить</a:t>
            </a:r>
            <a:br>
              <a:rPr lang="ru-RU" sz="1400">
                <a:latin typeface="Bahnschrift Light" pitchFamily="34" charset="0"/>
              </a:rPr>
            </a:br>
            <a:r>
              <a:rPr lang="ru-RU" sz="1400">
                <a:latin typeface="Bahnschrift Light" pitchFamily="34" charset="0"/>
              </a:rPr>
              <a:t>внешние долги, сделать выгодные инвестиции т.д.</a:t>
            </a:r>
          </a:p>
        </p:txBody>
      </p:sp>
      <p:sp>
        <p:nvSpPr>
          <p:cNvPr id="8213" name="TextBox 40"/>
          <p:cNvSpPr txBox="1">
            <a:spLocks noChangeArrowheads="1"/>
          </p:cNvSpPr>
          <p:nvPr/>
        </p:nvSpPr>
        <p:spPr bwMode="auto">
          <a:xfrm>
            <a:off x="714375" y="6691313"/>
            <a:ext cx="60182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>
                <a:latin typeface="Bahnschrift Light" pitchFamily="34" charset="0"/>
              </a:rPr>
              <a:t>Сбалансированный бюджет – расходы равны доходам.</a:t>
            </a:r>
            <a:br>
              <a:rPr lang="ru-RU" sz="1400">
                <a:latin typeface="Bahnschrift Light" pitchFamily="34" charset="0"/>
              </a:rPr>
            </a:br>
            <a:r>
              <a:rPr lang="ru-RU" sz="1400">
                <a:latin typeface="Bahnschrift Light" pitchFamily="34" charset="0"/>
              </a:rPr>
              <a:t>Баланс в финансовой системе – это норма и к ней нужно стремиться.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Рисунок 4" descr="i44C2NUOG(1)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73775" y="1588"/>
            <a:ext cx="785813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Рисунок 5" descr="147dd882c4e69a97bd877aab943464de(2)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81763" y="785813"/>
            <a:ext cx="376237" cy="207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Рисунок 6" descr="147dd882c4e69a97bd877aab943464de(2)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00500" y="0"/>
            <a:ext cx="2071688" cy="37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Рисунок 7" descr="i44C2NUOG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643563" y="7927975"/>
            <a:ext cx="1214437" cy="121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Рисунок 10" descr="147dd882c4e69a97bd877aab943464de(2)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875" y="8767763"/>
            <a:ext cx="2071688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Рисунок 11" descr="image(..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286500" y="8501063"/>
            <a:ext cx="377825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" name="Рисунок 12" descr="147dd882c4e69a97bd877aab943464de(2).jp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481763" y="5857875"/>
            <a:ext cx="376237" cy="207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5" name="TextBox 15"/>
          <p:cNvSpPr txBox="1">
            <a:spLocks noChangeArrowheads="1"/>
          </p:cNvSpPr>
          <p:nvPr/>
        </p:nvSpPr>
        <p:spPr bwMode="auto">
          <a:xfrm>
            <a:off x="642938" y="0"/>
            <a:ext cx="304641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>
                <a:latin typeface="Bahnschrift Light Condensed" pitchFamily="34" charset="0"/>
              </a:rPr>
              <a:t>1. Доходная часть бюджета</a:t>
            </a:r>
          </a:p>
        </p:txBody>
      </p:sp>
      <p:sp>
        <p:nvSpPr>
          <p:cNvPr id="1036" name="TextBox 13"/>
          <p:cNvSpPr txBox="1">
            <a:spLocks noChangeArrowheads="1"/>
          </p:cNvSpPr>
          <p:nvPr/>
        </p:nvSpPr>
        <p:spPr bwMode="auto">
          <a:xfrm>
            <a:off x="357188" y="428625"/>
            <a:ext cx="6115777" cy="6771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 dirty="0">
                <a:latin typeface="Bahnschrift Light" pitchFamily="34" charset="0"/>
              </a:rPr>
              <a:t>       В </a:t>
            </a:r>
            <a:r>
              <a:rPr lang="ru-RU" sz="1400" dirty="0" smtClean="0">
                <a:latin typeface="Bahnschrift Light" pitchFamily="34" charset="0"/>
              </a:rPr>
              <a:t>2025 </a:t>
            </a:r>
            <a:r>
              <a:rPr lang="ru-RU" sz="1400" dirty="0">
                <a:latin typeface="Bahnschrift Light" pitchFamily="34" charset="0"/>
              </a:rPr>
              <a:t>году была обеспечена преемственность основным </a:t>
            </a:r>
            <a:br>
              <a:rPr lang="ru-RU" sz="1400" dirty="0">
                <a:latin typeface="Bahnschrift Light" pitchFamily="34" charset="0"/>
              </a:rPr>
            </a:br>
            <a:r>
              <a:rPr lang="ru-RU" sz="1400" dirty="0">
                <a:latin typeface="Bahnschrift Light" pitchFamily="34" charset="0"/>
              </a:rPr>
              <a:t>принципам и направлениям бюджетной политики </a:t>
            </a:r>
            <a:br>
              <a:rPr lang="ru-RU" sz="1400" dirty="0">
                <a:latin typeface="Bahnschrift Light" pitchFamily="34" charset="0"/>
              </a:rPr>
            </a:br>
            <a:r>
              <a:rPr lang="ru-RU" sz="1400" dirty="0">
                <a:latin typeface="Bahnschrift Light" pitchFamily="34" charset="0"/>
              </a:rPr>
              <a:t>предшествующих годов. Большинство объемных показателей </a:t>
            </a:r>
            <a:br>
              <a:rPr lang="ru-RU" sz="1400" dirty="0">
                <a:latin typeface="Bahnschrift Light" pitchFamily="34" charset="0"/>
              </a:rPr>
            </a:br>
            <a:r>
              <a:rPr lang="ru-RU" sz="1400" dirty="0">
                <a:latin typeface="Bahnschrift Light" pitchFamily="34" charset="0"/>
              </a:rPr>
              <a:t>характеризуют устойчивый рост, в свою очередь свидетельствующий</a:t>
            </a:r>
            <a:br>
              <a:rPr lang="ru-RU" sz="1400" dirty="0">
                <a:latin typeface="Bahnschrift Light" pitchFamily="34" charset="0"/>
              </a:rPr>
            </a:br>
            <a:r>
              <a:rPr lang="ru-RU" sz="1400" dirty="0">
                <a:latin typeface="Bahnschrift Light" pitchFamily="34" charset="0"/>
              </a:rPr>
              <a:t>об увеличении финансовых возможностей и потенциала к развитию.</a:t>
            </a:r>
            <a:br>
              <a:rPr lang="ru-RU" sz="1400" dirty="0">
                <a:latin typeface="Bahnschrift Light" pitchFamily="34" charset="0"/>
              </a:rPr>
            </a:br>
            <a:r>
              <a:rPr lang="ru-RU" sz="1400" dirty="0">
                <a:latin typeface="Bahnschrift Light" pitchFamily="34" charset="0"/>
              </a:rPr>
              <a:t>      За </a:t>
            </a:r>
            <a:r>
              <a:rPr lang="ru-RU" sz="1400" dirty="0" smtClean="0">
                <a:latin typeface="Bahnschrift Light" pitchFamily="34" charset="0"/>
              </a:rPr>
              <a:t>2025 </a:t>
            </a:r>
            <a:r>
              <a:rPr lang="ru-RU" sz="1400" dirty="0">
                <a:latin typeface="Bahnschrift Light" pitchFamily="34" charset="0"/>
              </a:rPr>
              <a:t>год в бюджет муниципального образования Староминский</a:t>
            </a:r>
            <a:br>
              <a:rPr lang="ru-RU" sz="1400" dirty="0">
                <a:latin typeface="Bahnschrift Light" pitchFamily="34" charset="0"/>
              </a:rPr>
            </a:br>
            <a:r>
              <a:rPr lang="ru-RU" sz="1400" dirty="0">
                <a:latin typeface="Bahnschrift Light" pitchFamily="34" charset="0"/>
              </a:rPr>
              <a:t>район всего поступило доходов в сумме </a:t>
            </a:r>
            <a:r>
              <a:rPr lang="ru-RU" sz="1400" dirty="0" smtClean="0">
                <a:latin typeface="Bahnschrift Light" pitchFamily="34" charset="0"/>
              </a:rPr>
              <a:t>1 860 271,6 тыс</a:t>
            </a:r>
            <a:r>
              <a:rPr lang="ru-RU" sz="1400" dirty="0">
                <a:latin typeface="Bahnschrift Light" pitchFamily="34" charset="0"/>
              </a:rPr>
              <a:t>. рублей. </a:t>
            </a:r>
          </a:p>
          <a:p>
            <a:r>
              <a:rPr lang="ru-RU" sz="1400" dirty="0">
                <a:latin typeface="Bahnschrift Light" pitchFamily="34" charset="0"/>
              </a:rPr>
              <a:t>      В таблице ниже приведены расчеты по основным источникам </a:t>
            </a:r>
          </a:p>
          <a:p>
            <a:r>
              <a:rPr lang="ru-RU" sz="1400" dirty="0">
                <a:latin typeface="Bahnschrift Light" pitchFamily="34" charset="0"/>
              </a:rPr>
              <a:t>доходов в тыс. рублей. Для наглядности сравнение с показателями</a:t>
            </a:r>
            <a:br>
              <a:rPr lang="ru-RU" sz="1400" dirty="0">
                <a:latin typeface="Bahnschrift Light" pitchFamily="34" charset="0"/>
              </a:rPr>
            </a:br>
            <a:r>
              <a:rPr lang="ru-RU" sz="1400" dirty="0" smtClean="0">
                <a:latin typeface="Bahnschrift Light" pitchFamily="34" charset="0"/>
              </a:rPr>
              <a:t>2024 </a:t>
            </a:r>
            <a:r>
              <a:rPr lang="ru-RU" sz="1400" dirty="0">
                <a:latin typeface="Bahnschrift Light" pitchFamily="34" charset="0"/>
              </a:rPr>
              <a:t>года</a:t>
            </a:r>
          </a:p>
          <a:p>
            <a:endParaRPr lang="ru-RU" sz="1400" dirty="0">
              <a:latin typeface="Bahnschrift Light" pitchFamily="34" charset="0"/>
            </a:endParaRPr>
          </a:p>
          <a:p>
            <a:endParaRPr lang="ru-RU" sz="1400" dirty="0">
              <a:latin typeface="Bahnschrift Light" pitchFamily="34" charset="0"/>
            </a:endParaRPr>
          </a:p>
          <a:p>
            <a:endParaRPr lang="ru-RU" sz="1400" dirty="0">
              <a:latin typeface="Bahnschrift Light" pitchFamily="34" charset="0"/>
            </a:endParaRPr>
          </a:p>
          <a:p>
            <a:endParaRPr lang="ru-RU" sz="1400" dirty="0">
              <a:latin typeface="Bahnschrift Light" pitchFamily="34" charset="0"/>
            </a:endParaRPr>
          </a:p>
          <a:p>
            <a:endParaRPr lang="ru-RU" sz="1400" dirty="0">
              <a:latin typeface="Bahnschrift Light" pitchFamily="34" charset="0"/>
            </a:endParaRPr>
          </a:p>
          <a:p>
            <a:endParaRPr lang="ru-RU" sz="1400" dirty="0">
              <a:latin typeface="Bahnschrift Light" pitchFamily="34" charset="0"/>
            </a:endParaRPr>
          </a:p>
          <a:p>
            <a:endParaRPr lang="ru-RU" sz="1400" dirty="0">
              <a:latin typeface="Bahnschrift Light" pitchFamily="34" charset="0"/>
            </a:endParaRPr>
          </a:p>
          <a:p>
            <a:endParaRPr lang="ru-RU" sz="1400" dirty="0">
              <a:latin typeface="Bahnschrift Light" pitchFamily="34" charset="0"/>
            </a:endParaRPr>
          </a:p>
          <a:p>
            <a:endParaRPr lang="ru-RU" sz="1400" dirty="0">
              <a:latin typeface="Bahnschrift Light" pitchFamily="34" charset="0"/>
            </a:endParaRPr>
          </a:p>
          <a:p>
            <a:r>
              <a:rPr lang="ru-RU" sz="1400" dirty="0">
                <a:latin typeface="Bahnschrift Light" pitchFamily="34" charset="0"/>
              </a:rPr>
              <a:t>        Как видно из приведенной таблицы большую часть доходов </a:t>
            </a:r>
          </a:p>
          <a:p>
            <a:r>
              <a:rPr lang="ru-RU" sz="1400" dirty="0">
                <a:latin typeface="Bahnschrift Light" pitchFamily="34" charset="0"/>
              </a:rPr>
              <a:t>представляют безвозмездные поступления, состоящие из дотаций, </a:t>
            </a:r>
          </a:p>
          <a:p>
            <a:r>
              <a:rPr lang="ru-RU" sz="1400" dirty="0">
                <a:latin typeface="Bahnschrift Light" pitchFamily="34" charset="0"/>
              </a:rPr>
              <a:t>субсидий, субвенций и иных межбюджетных трансфертов. </a:t>
            </a:r>
          </a:p>
          <a:p>
            <a:endParaRPr lang="ru-RU" sz="1400" dirty="0" smtClean="0">
              <a:latin typeface="Bahnschrift Light" pitchFamily="34" charset="0"/>
            </a:endParaRPr>
          </a:p>
          <a:p>
            <a:r>
              <a:rPr lang="ru-RU" sz="1400" dirty="0" smtClean="0">
                <a:latin typeface="Bahnschrift Light" pitchFamily="34" charset="0"/>
              </a:rPr>
              <a:t>Безвозмездные </a:t>
            </a:r>
            <a:r>
              <a:rPr lang="ru-RU" sz="1400" dirty="0">
                <a:latin typeface="Bahnschrift Light" pitchFamily="34" charset="0"/>
              </a:rPr>
              <a:t>поступления составили:</a:t>
            </a:r>
          </a:p>
          <a:p>
            <a:r>
              <a:rPr lang="ru-RU" sz="1400" dirty="0">
                <a:latin typeface="Bahnschrift Light" pitchFamily="34" charset="0"/>
              </a:rPr>
              <a:t>— дотаций в размере </a:t>
            </a:r>
            <a:r>
              <a:rPr lang="ru-RU" sz="1400" dirty="0" smtClean="0">
                <a:latin typeface="Bahnschrift Light" pitchFamily="34" charset="0"/>
              </a:rPr>
              <a:t>152 151,3 тыс</a:t>
            </a:r>
            <a:r>
              <a:rPr lang="ru-RU" sz="1400" dirty="0">
                <a:latin typeface="Bahnschrift Light" pitchFamily="34" charset="0"/>
              </a:rPr>
              <a:t>. рублей</a:t>
            </a:r>
          </a:p>
          <a:p>
            <a:r>
              <a:rPr lang="ru-RU" sz="1400" dirty="0">
                <a:latin typeface="Bahnschrift Light" pitchFamily="34" charset="0"/>
              </a:rPr>
              <a:t>— субсидии в размере </a:t>
            </a:r>
            <a:r>
              <a:rPr lang="ru-RU" sz="1400" dirty="0" smtClean="0">
                <a:latin typeface="Bahnschrift Light" pitchFamily="34" charset="0"/>
              </a:rPr>
              <a:t>283 793,6 тыс</a:t>
            </a:r>
            <a:r>
              <a:rPr lang="ru-RU" sz="1400" dirty="0">
                <a:latin typeface="Bahnschrift Light" pitchFamily="34" charset="0"/>
              </a:rPr>
              <a:t>. рублей</a:t>
            </a:r>
          </a:p>
          <a:p>
            <a:r>
              <a:rPr lang="ru-RU" sz="1400" dirty="0">
                <a:latin typeface="Bahnschrift Light" pitchFamily="34" charset="0"/>
              </a:rPr>
              <a:t>— субвенции в размере </a:t>
            </a:r>
            <a:r>
              <a:rPr lang="ru-RU" sz="1400" dirty="0" smtClean="0">
                <a:latin typeface="Bahnschrift Light" pitchFamily="34" charset="0"/>
              </a:rPr>
              <a:t>871 996,9 тыс. </a:t>
            </a:r>
            <a:r>
              <a:rPr lang="ru-RU" sz="1400" dirty="0">
                <a:latin typeface="Bahnschrift Light" pitchFamily="34" charset="0"/>
              </a:rPr>
              <a:t>рублей</a:t>
            </a:r>
          </a:p>
          <a:p>
            <a:r>
              <a:rPr lang="ru-RU" sz="1400" dirty="0">
                <a:latin typeface="Bahnschrift Light" pitchFamily="34" charset="0"/>
              </a:rPr>
              <a:t>— иные межбюджетные трансферты </a:t>
            </a:r>
            <a:r>
              <a:rPr lang="ru-RU" sz="1400" dirty="0" smtClean="0">
                <a:latin typeface="Bahnschrift Light" pitchFamily="34" charset="0"/>
              </a:rPr>
              <a:t>31 217,5 тыс</a:t>
            </a:r>
            <a:r>
              <a:rPr lang="ru-RU" sz="1400" dirty="0">
                <a:latin typeface="Bahnschrift Light" pitchFamily="34" charset="0"/>
              </a:rPr>
              <a:t>. </a:t>
            </a:r>
            <a:r>
              <a:rPr lang="ru-RU" sz="1400" dirty="0" smtClean="0">
                <a:latin typeface="Bahnschrift Light" pitchFamily="34" charset="0"/>
              </a:rPr>
              <a:t>рублей</a:t>
            </a:r>
          </a:p>
          <a:p>
            <a:r>
              <a:rPr lang="ru-RU" sz="1400" dirty="0" smtClean="0">
                <a:latin typeface="Bahnschrift Light" pitchFamily="34" charset="0"/>
              </a:rPr>
              <a:t>— прочие поступления в размере 270,2 тыс. рублей</a:t>
            </a:r>
          </a:p>
          <a:p>
            <a:r>
              <a:rPr lang="ru-RU" sz="1400" dirty="0" smtClean="0">
                <a:latin typeface="Bahnschrift Light" pitchFamily="34" charset="0"/>
              </a:rPr>
              <a:t>— возврат остатков </a:t>
            </a:r>
            <a:r>
              <a:rPr lang="ru-RU" sz="1400" dirty="0" err="1" smtClean="0">
                <a:latin typeface="Bahnschrift Light" pitchFamily="34" charset="0"/>
              </a:rPr>
              <a:t>мб</a:t>
            </a:r>
            <a:r>
              <a:rPr lang="ru-RU" sz="1400" dirty="0" smtClean="0">
                <a:latin typeface="Bahnschrift Light" pitchFamily="34" charset="0"/>
              </a:rPr>
              <a:t>, прошлых лет в размере 261,3 тыс. рублей</a:t>
            </a:r>
            <a:endParaRPr lang="ru-RU" sz="1400" dirty="0" smtClean="0">
              <a:solidFill>
                <a:srgbClr val="FF0000"/>
              </a:solidFill>
              <a:latin typeface="Bahnschrift Light Condensed" pitchFamily="34" charset="0"/>
            </a:endParaRPr>
          </a:p>
          <a:p>
            <a:endParaRPr lang="ru-RU" sz="1400" dirty="0">
              <a:solidFill>
                <a:srgbClr val="FF0000"/>
              </a:solidFill>
              <a:latin typeface="Bahnschrift Light Condensed" pitchFamily="34" charset="0"/>
            </a:endParaRPr>
          </a:p>
        </p:txBody>
      </p:sp>
      <p:graphicFrame>
        <p:nvGraphicFramePr>
          <p:cNvPr id="13" name="Диаграмма 22"/>
          <p:cNvGraphicFramePr>
            <a:graphicFrameLocks/>
          </p:cNvGraphicFramePr>
          <p:nvPr/>
        </p:nvGraphicFramePr>
        <p:xfrm>
          <a:off x="214290" y="2500298"/>
          <a:ext cx="6000769" cy="22860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4" name="Диаграмма 23"/>
          <p:cNvGraphicFramePr>
            <a:graphicFrameLocks/>
          </p:cNvGraphicFramePr>
          <p:nvPr/>
        </p:nvGraphicFramePr>
        <p:xfrm>
          <a:off x="357166" y="6500812"/>
          <a:ext cx="5357813" cy="26431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Диаграмма 4"/>
          <p:cNvGraphicFramePr>
            <a:graphicFrameLocks/>
          </p:cNvGraphicFramePr>
          <p:nvPr/>
        </p:nvGraphicFramePr>
        <p:xfrm>
          <a:off x="428604" y="3000374"/>
          <a:ext cx="6429396" cy="49292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052" name="TextBox 5"/>
          <p:cNvSpPr txBox="1">
            <a:spLocks noChangeArrowheads="1"/>
          </p:cNvSpPr>
          <p:nvPr/>
        </p:nvSpPr>
        <p:spPr bwMode="auto">
          <a:xfrm>
            <a:off x="500063" y="642938"/>
            <a:ext cx="6013185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 dirty="0">
                <a:latin typeface="Bahnschrift Light" pitchFamily="34" charset="0"/>
              </a:rPr>
              <a:t>       В структуре налоговых и неналоговых доходов основная сумма</a:t>
            </a:r>
            <a:br>
              <a:rPr lang="ru-RU" sz="1400" dirty="0">
                <a:latin typeface="Bahnschrift Light" pitchFamily="34" charset="0"/>
              </a:rPr>
            </a:br>
            <a:r>
              <a:rPr lang="ru-RU" sz="1400" dirty="0">
                <a:latin typeface="Bahnschrift Light" pitchFamily="34" charset="0"/>
              </a:rPr>
              <a:t>поступлений </a:t>
            </a:r>
            <a:r>
              <a:rPr lang="ru-RU" sz="1400" dirty="0" smtClean="0">
                <a:latin typeface="Bahnschrift Light" pitchFamily="34" charset="0"/>
              </a:rPr>
              <a:t>(90,8%) </a:t>
            </a:r>
            <a:r>
              <a:rPr lang="ru-RU" sz="1400" dirty="0">
                <a:latin typeface="Bahnschrift Light" pitchFamily="34" charset="0"/>
              </a:rPr>
              <a:t>в </a:t>
            </a:r>
            <a:r>
              <a:rPr lang="ru-RU" sz="1400" dirty="0" smtClean="0">
                <a:latin typeface="Bahnschrift Light" pitchFamily="34" charset="0"/>
              </a:rPr>
              <a:t>2025 </a:t>
            </a:r>
            <a:r>
              <a:rPr lang="ru-RU" sz="1400" dirty="0">
                <a:latin typeface="Bahnschrift Light" pitchFamily="34" charset="0"/>
              </a:rPr>
              <a:t>году приходится на шесть доходных </a:t>
            </a:r>
          </a:p>
          <a:p>
            <a:r>
              <a:rPr lang="ru-RU" sz="1400" dirty="0">
                <a:latin typeface="Bahnschrift Light" pitchFamily="34" charset="0"/>
              </a:rPr>
              <a:t>источников: </a:t>
            </a:r>
          </a:p>
          <a:p>
            <a:r>
              <a:rPr lang="ru-RU" sz="1400" dirty="0">
                <a:latin typeface="Bahnschrift Light" pitchFamily="34" charset="0"/>
              </a:rPr>
              <a:t>— налог на доходы физических лиц – </a:t>
            </a:r>
            <a:r>
              <a:rPr lang="ru-RU" sz="1400" dirty="0" smtClean="0">
                <a:latin typeface="Bahnschrift Light" pitchFamily="34" charset="0"/>
              </a:rPr>
              <a:t>299 913,4 тыс</a:t>
            </a:r>
            <a:r>
              <a:rPr lang="ru-RU" sz="1400" dirty="0">
                <a:latin typeface="Bahnschrift Light" pitchFamily="34" charset="0"/>
              </a:rPr>
              <a:t>. рублей</a:t>
            </a:r>
          </a:p>
          <a:p>
            <a:r>
              <a:rPr lang="ru-RU" sz="1400" dirty="0">
                <a:latin typeface="Bahnschrift Light" pitchFamily="34" charset="0"/>
              </a:rPr>
              <a:t>— арендная плата за землю – </a:t>
            </a:r>
            <a:r>
              <a:rPr lang="ru-RU" sz="1400" dirty="0" smtClean="0">
                <a:latin typeface="Bahnschrift Light" pitchFamily="34" charset="0"/>
              </a:rPr>
              <a:t>29 646,9 тыс</a:t>
            </a:r>
            <a:r>
              <a:rPr lang="ru-RU" sz="1400" dirty="0">
                <a:latin typeface="Bahnschrift Light" pitchFamily="34" charset="0"/>
              </a:rPr>
              <a:t>. рублей</a:t>
            </a:r>
            <a:br>
              <a:rPr lang="ru-RU" sz="1400" dirty="0">
                <a:latin typeface="Bahnschrift Light" pitchFamily="34" charset="0"/>
              </a:rPr>
            </a:br>
            <a:r>
              <a:rPr lang="ru-RU" sz="1400" dirty="0">
                <a:latin typeface="Bahnschrift Light" pitchFamily="34" charset="0"/>
              </a:rPr>
              <a:t>— налог, взимаемый в связи с применением упрощенной системы</a:t>
            </a:r>
          </a:p>
          <a:p>
            <a:r>
              <a:rPr lang="ru-RU" sz="1400" dirty="0">
                <a:latin typeface="Bahnschrift Light" pitchFamily="34" charset="0"/>
              </a:rPr>
              <a:t>    налогообложения – </a:t>
            </a:r>
            <a:r>
              <a:rPr lang="ru-RU" sz="1400" dirty="0" smtClean="0">
                <a:latin typeface="Bahnschrift Light" pitchFamily="34" charset="0"/>
              </a:rPr>
              <a:t>90 335,6 тыс</a:t>
            </a:r>
            <a:r>
              <a:rPr lang="ru-RU" sz="1400" dirty="0">
                <a:latin typeface="Bahnschrift Light" pitchFamily="34" charset="0"/>
              </a:rPr>
              <a:t>. рублей</a:t>
            </a:r>
          </a:p>
          <a:p>
            <a:r>
              <a:rPr lang="ru-RU" sz="1400" dirty="0">
                <a:latin typeface="Bahnschrift Light" pitchFamily="34" charset="0"/>
              </a:rPr>
              <a:t>— </a:t>
            </a:r>
            <a:r>
              <a:rPr lang="ru-RU" sz="1400" dirty="0" smtClean="0">
                <a:latin typeface="Bahnschrift Light" pitchFamily="34" charset="0"/>
              </a:rPr>
              <a:t>налог на прибыль организаций –25 714,2 тыс</a:t>
            </a:r>
            <a:r>
              <a:rPr lang="ru-RU" sz="1400" dirty="0">
                <a:latin typeface="Bahnschrift Light" pitchFamily="34" charset="0"/>
              </a:rPr>
              <a:t>. рублей</a:t>
            </a:r>
          </a:p>
          <a:p>
            <a:r>
              <a:rPr lang="ru-RU" sz="1400" dirty="0">
                <a:latin typeface="Bahnschrift Light" pitchFamily="34" charset="0"/>
              </a:rPr>
              <a:t>— единый сельскохозяйственный налог – </a:t>
            </a:r>
            <a:r>
              <a:rPr lang="ru-RU" sz="1400" dirty="0" smtClean="0">
                <a:latin typeface="Bahnschrift Light" pitchFamily="34" charset="0"/>
              </a:rPr>
              <a:t>17 460,7 тыс</a:t>
            </a:r>
            <a:r>
              <a:rPr lang="ru-RU" sz="1400" dirty="0">
                <a:latin typeface="Bahnschrift Light" pitchFamily="34" charset="0"/>
              </a:rPr>
              <a:t>. рублей</a:t>
            </a:r>
          </a:p>
          <a:p>
            <a:r>
              <a:rPr lang="ru-RU" sz="1400" dirty="0">
                <a:latin typeface="Bahnschrift Light" pitchFamily="34" charset="0"/>
              </a:rPr>
              <a:t>— доходы от продажи земельных участков – </a:t>
            </a:r>
            <a:r>
              <a:rPr lang="ru-RU" sz="1400" dirty="0" smtClean="0">
                <a:latin typeface="Bahnschrift Light" pitchFamily="34" charset="0"/>
              </a:rPr>
              <a:t>9 269,8 тыс</a:t>
            </a:r>
            <a:r>
              <a:rPr lang="ru-RU" sz="1400" dirty="0">
                <a:latin typeface="Bahnschrift Light" pitchFamily="34" charset="0"/>
              </a:rPr>
              <a:t>. </a:t>
            </a:r>
            <a:r>
              <a:rPr lang="ru-RU" sz="1400" dirty="0" smtClean="0">
                <a:latin typeface="Bahnschrift Light" pitchFamily="34" charset="0"/>
              </a:rPr>
              <a:t>рублей</a:t>
            </a:r>
            <a:endParaRPr lang="en-US" sz="1400" dirty="0" smtClean="0">
              <a:latin typeface="Bahnschrift Light" pitchFamily="34" charset="0"/>
            </a:endParaRPr>
          </a:p>
          <a:p>
            <a:endParaRPr lang="en-US" sz="1400" dirty="0" smtClean="0">
              <a:latin typeface="Bahnschrift Light" pitchFamily="34" charset="0"/>
            </a:endParaRPr>
          </a:p>
          <a:p>
            <a:endParaRPr lang="ru-RU" sz="1400" dirty="0">
              <a:latin typeface="Bahnschrift Light" pitchFamily="34" charset="0"/>
            </a:endParaRPr>
          </a:p>
          <a:p>
            <a:endParaRPr lang="ru-RU" sz="1200" dirty="0">
              <a:latin typeface="Bahnschrift Light Condensed" pitchFamily="34" charset="0"/>
            </a:endParaRPr>
          </a:p>
          <a:p>
            <a:endParaRPr lang="ru-RU" sz="1200" dirty="0">
              <a:latin typeface="Calibri" pitchFamily="34" charset="0"/>
            </a:endParaRPr>
          </a:p>
        </p:txBody>
      </p:sp>
      <p:pic>
        <p:nvPicPr>
          <p:cNvPr id="2053" name="Рисунок 6" descr="i44C2NUOG(1)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782638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Рисунок 7" descr="147dd882c4e69a97bd877aab943464de(2)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785813"/>
            <a:ext cx="376238" cy="207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Рисунок 8" descr="147dd882c4e69a97bd877aab943464de(2)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5813" y="0"/>
            <a:ext cx="2071687" cy="37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Рисунок 9" descr="147dd882c4e69a97bd877aab943464de(1)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6929438"/>
            <a:ext cx="36195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7" name="Рисунок 10" descr="147dd882c4e69a97bd877aab943464de.jp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5929313"/>
            <a:ext cx="354013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8" name="Рисунок 11" descr="i44C2NUOG.jpg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0" y="7929563"/>
            <a:ext cx="1216025" cy="121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9" name="Рисунок 12" descr="147dd882c4e69a97bd877aab943464de(2)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14438" y="8767763"/>
            <a:ext cx="2071687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0" name="Рисунок 13" descr="image(.jp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42875" y="8531225"/>
            <a:ext cx="428625" cy="54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5" name="Диаграмма 16"/>
          <p:cNvGraphicFramePr>
            <a:graphicFrameLocks/>
          </p:cNvGraphicFramePr>
          <p:nvPr/>
        </p:nvGraphicFramePr>
        <p:xfrm>
          <a:off x="1285860" y="6429388"/>
          <a:ext cx="5143500" cy="2357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428625" y="2714624"/>
          <a:ext cx="6000771" cy="5028959"/>
        </p:xfrm>
        <a:graphic>
          <a:graphicData uri="http://schemas.openxmlformats.org/drawingml/2006/table">
            <a:tbl>
              <a:tblPr/>
              <a:tblGrid>
                <a:gridCol w="4402946"/>
                <a:gridCol w="1597825"/>
              </a:tblGrid>
              <a:tr h="72787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Bahnschrift Light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Наименование показателя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ahnschrift Light" pitchFamily="34" charset="0"/>
                        <a:cs typeface="Times New Roman" pitchFamily="18" charset="0"/>
                      </a:endParaRPr>
                    </a:p>
                  </a:txBody>
                  <a:tcPr marL="48338" marR="4833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Исполнение бюджета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ahnschrift Light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за 2025 год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ahnschrift Light" pitchFamily="34" charset="0"/>
                        <a:cs typeface="Times New Roman" pitchFamily="18" charset="0"/>
                      </a:endParaRPr>
                    </a:p>
                  </a:txBody>
                  <a:tcPr marL="48338" marR="4833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26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ВСЕГО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ahnschrift Light" pitchFamily="34" charset="0"/>
                        <a:cs typeface="Times New Roman" pitchFamily="18" charset="0"/>
                      </a:endParaRPr>
                    </a:p>
                  </a:txBody>
                  <a:tcPr marL="48338" marR="483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1 959 154,6</a:t>
                      </a:r>
                    </a:p>
                  </a:txBody>
                  <a:tcPr marL="48338" marR="483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2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Общегосударственные вопросы</a:t>
                      </a:r>
                    </a:p>
                  </a:txBody>
                  <a:tcPr marL="48338" marR="483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163 568,5</a:t>
                      </a:r>
                    </a:p>
                  </a:txBody>
                  <a:tcPr marL="48338" marR="483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2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Национальная оборона</a:t>
                      </a:r>
                    </a:p>
                  </a:txBody>
                  <a:tcPr marL="48338" marR="483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257,2</a:t>
                      </a:r>
                    </a:p>
                  </a:txBody>
                  <a:tcPr marL="48338" marR="483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39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48338" marR="483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20 626,5</a:t>
                      </a:r>
                    </a:p>
                  </a:txBody>
                  <a:tcPr marL="48338" marR="483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2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Национальная экономика</a:t>
                      </a:r>
                    </a:p>
                  </a:txBody>
                  <a:tcPr marL="48338" marR="483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27 160,2</a:t>
                      </a:r>
                    </a:p>
                  </a:txBody>
                  <a:tcPr marL="48338" marR="483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7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Жилищно-коммунальное хозяйство</a:t>
                      </a:r>
                    </a:p>
                  </a:txBody>
                  <a:tcPr marL="48338" marR="483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68 389,4</a:t>
                      </a:r>
                    </a:p>
                  </a:txBody>
                  <a:tcPr marL="48338" marR="483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2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Охрана окружающей среды</a:t>
                      </a:r>
                    </a:p>
                  </a:txBody>
                  <a:tcPr marL="48338" marR="483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48338" marR="483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2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Образование</a:t>
                      </a:r>
                    </a:p>
                  </a:txBody>
                  <a:tcPr marL="48338" marR="483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1 376 397,9</a:t>
                      </a:r>
                    </a:p>
                  </a:txBody>
                  <a:tcPr marL="48338" marR="483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2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Культура, кинематография</a:t>
                      </a:r>
                    </a:p>
                  </a:txBody>
                  <a:tcPr marL="48338" marR="483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63 636,4</a:t>
                      </a:r>
                    </a:p>
                  </a:txBody>
                  <a:tcPr marL="48338" marR="483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2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Социальная политика</a:t>
                      </a:r>
                    </a:p>
                  </a:txBody>
                  <a:tcPr marL="48338" marR="483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93 684,0</a:t>
                      </a:r>
                    </a:p>
                  </a:txBody>
                  <a:tcPr marL="48338" marR="483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2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Физическая культура и спорт</a:t>
                      </a:r>
                    </a:p>
                  </a:txBody>
                  <a:tcPr marL="48338" marR="483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120 640,7</a:t>
                      </a:r>
                    </a:p>
                  </a:txBody>
                  <a:tcPr marL="48338" marR="483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2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Средства массовой информации</a:t>
                      </a:r>
                    </a:p>
                  </a:txBody>
                  <a:tcPr marL="48338" marR="483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1 494,7</a:t>
                      </a:r>
                    </a:p>
                  </a:txBody>
                  <a:tcPr marL="48338" marR="483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52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Обслуживание государственного (муниципального) долга</a:t>
                      </a:r>
                    </a:p>
                  </a:txBody>
                  <a:tcPr marL="48338" marR="483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1 722,3</a:t>
                      </a:r>
                    </a:p>
                  </a:txBody>
                  <a:tcPr marL="48338" marR="483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086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Межбюджетные трансферты общего характера бюджетам  бюджетной системы Российской Федерации </a:t>
                      </a:r>
                    </a:p>
                  </a:txBody>
                  <a:tcPr marL="48338" marR="483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hnschrift Light" pitchFamily="34" charset="0"/>
                          <a:cs typeface="Times New Roman" pitchFamily="18" charset="0"/>
                        </a:rPr>
                        <a:t>21 576,8</a:t>
                      </a:r>
                    </a:p>
                  </a:txBody>
                  <a:tcPr marL="48338" marR="483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268" name="TextBox 13"/>
          <p:cNvSpPr txBox="1">
            <a:spLocks noChangeArrowheads="1"/>
          </p:cNvSpPr>
          <p:nvPr/>
        </p:nvSpPr>
        <p:spPr bwMode="auto">
          <a:xfrm>
            <a:off x="928688" y="428625"/>
            <a:ext cx="49085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>
                <a:latin typeface="Bahnschrift Light Condensed" pitchFamily="34" charset="0"/>
              </a:rPr>
              <a:t>2. Расходы бюджета МО Староминский район</a:t>
            </a:r>
          </a:p>
        </p:txBody>
      </p:sp>
      <p:pic>
        <p:nvPicPr>
          <p:cNvPr id="9269" name="Рисунок 10" descr="i44C2NUOG(1)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73775" y="1588"/>
            <a:ext cx="785813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70" name="Рисунок 11" descr="147dd882c4e69a97bd877aab943464de(2)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00500" y="0"/>
            <a:ext cx="2071688" cy="37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71" name="Рисунок 14" descr="147dd882c4e69a97bd877aab943464de(2)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81763" y="785813"/>
            <a:ext cx="376237" cy="207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72" name="Рисунок 15" descr="i44C2NUOG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643563" y="7927975"/>
            <a:ext cx="1214437" cy="121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73" name="Рисунок 16" descr="147dd882c4e69a97bd877aab943464de(2)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481763" y="5857875"/>
            <a:ext cx="376237" cy="207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74" name="Рисунок 17" descr="147dd882c4e69a97bd877aab943464de(2)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875" y="8767763"/>
            <a:ext cx="2071688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75" name="Рисунок 19" descr="image(1).jp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262688" y="8548688"/>
            <a:ext cx="381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76" name="TextBox 20"/>
          <p:cNvSpPr txBox="1">
            <a:spLocks noChangeArrowheads="1"/>
          </p:cNvSpPr>
          <p:nvPr/>
        </p:nvSpPr>
        <p:spPr bwMode="auto">
          <a:xfrm>
            <a:off x="214290" y="7715272"/>
            <a:ext cx="5402262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 dirty="0">
                <a:latin typeface="Bahnschrift Light" pitchFamily="34" charset="0"/>
              </a:rPr>
              <a:t>В таблице, предоставленной выше, данные о расходах </a:t>
            </a:r>
          </a:p>
          <a:p>
            <a:r>
              <a:rPr lang="ru-RU" sz="1400" dirty="0">
                <a:latin typeface="Bahnschrift Light" pitchFamily="34" charset="0"/>
              </a:rPr>
              <a:t>бюджета в разрезе разделов и подразделов функциональной</a:t>
            </a:r>
          </a:p>
          <a:p>
            <a:r>
              <a:rPr lang="ru-RU" sz="1400" dirty="0">
                <a:latin typeface="Bahnschrift Light" pitchFamily="34" charset="0"/>
              </a:rPr>
              <a:t>классификации.</a:t>
            </a:r>
          </a:p>
        </p:txBody>
      </p:sp>
      <p:sp>
        <p:nvSpPr>
          <p:cNvPr id="9277" name="TextBox 13"/>
          <p:cNvSpPr txBox="1">
            <a:spLocks noChangeArrowheads="1"/>
          </p:cNvSpPr>
          <p:nvPr/>
        </p:nvSpPr>
        <p:spPr bwMode="auto">
          <a:xfrm>
            <a:off x="214313" y="857250"/>
            <a:ext cx="6327775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>
                <a:latin typeface="Bahnschrift Light" pitchFamily="34" charset="0"/>
              </a:rPr>
              <a:t>       Проводимая в районе бюджетная политика соответствует целям и </a:t>
            </a:r>
            <a:br>
              <a:rPr lang="ru-RU" sz="1400">
                <a:latin typeface="Bahnschrift Light" pitchFamily="34" charset="0"/>
              </a:rPr>
            </a:br>
            <a:r>
              <a:rPr lang="ru-RU" sz="1400">
                <a:latin typeface="Bahnschrift Light" pitchFamily="34" charset="0"/>
              </a:rPr>
              <a:t>задачам, направленным на осуществление комплекса мер по</a:t>
            </a:r>
            <a:br>
              <a:rPr lang="ru-RU" sz="1400">
                <a:latin typeface="Bahnschrift Light" pitchFamily="34" charset="0"/>
              </a:rPr>
            </a:br>
            <a:r>
              <a:rPr lang="ru-RU" sz="1400">
                <a:latin typeface="Bahnschrift Light" pitchFamily="34" charset="0"/>
              </a:rPr>
              <a:t>улучшению состояния дел в социально-культурной сфере,</a:t>
            </a:r>
            <a:br>
              <a:rPr lang="ru-RU" sz="1400">
                <a:latin typeface="Bahnschrift Light" pitchFamily="34" charset="0"/>
              </a:rPr>
            </a:br>
            <a:r>
              <a:rPr lang="ru-RU" sz="1400">
                <a:latin typeface="Bahnschrift Light" pitchFamily="34" charset="0"/>
              </a:rPr>
              <a:t>агропромышленном комплексе, жилищно-коммунальном хозяйстве и</a:t>
            </a:r>
            <a:br>
              <a:rPr lang="ru-RU" sz="1400">
                <a:latin typeface="Bahnschrift Light" pitchFamily="34" charset="0"/>
              </a:rPr>
            </a:br>
            <a:r>
              <a:rPr lang="ru-RU" sz="1400">
                <a:latin typeface="Bahnschrift Light" pitchFamily="34" charset="0"/>
              </a:rPr>
              <a:t>других приоритетных направлениях социально-экономического</a:t>
            </a:r>
            <a:br>
              <a:rPr lang="ru-RU" sz="1400">
                <a:latin typeface="Bahnschrift Light" pitchFamily="34" charset="0"/>
              </a:rPr>
            </a:br>
            <a:r>
              <a:rPr lang="ru-RU" sz="1400">
                <a:latin typeface="Bahnschrift Light" pitchFamily="34" charset="0"/>
              </a:rPr>
              <a:t>развития района, четкому и взвешенному подходу к принятию</a:t>
            </a:r>
            <a:br>
              <a:rPr lang="ru-RU" sz="1400">
                <a:latin typeface="Bahnschrift Light" pitchFamily="34" charset="0"/>
              </a:rPr>
            </a:br>
            <a:r>
              <a:rPr lang="ru-RU" sz="1400">
                <a:latin typeface="Bahnschrift Light" pitchFamily="34" charset="0"/>
              </a:rPr>
              <a:t>расходных обязательств с учетом имеющихся доходных источников.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Рисунок 3" descr="i44C2NUOG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929563"/>
            <a:ext cx="1216025" cy="121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Рисунок 4" descr="147dd882c4e69a97bd877aab943464de(2)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38" y="8767763"/>
            <a:ext cx="2071687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" name="Рисунок 5" descr="147dd882c4e69a97bd877aab943464de(1)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929438"/>
            <a:ext cx="36195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0" name="Рисунок 6" descr="147dd882c4e69a97bd877aab943464de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5929313"/>
            <a:ext cx="354013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1" name="Рисунок 7" descr="i44C2NUOG(1)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0"/>
            <a:ext cx="782638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2" name="Рисунок 8" descr="147dd882c4e69a97bd877aab943464de(2).jp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785813"/>
            <a:ext cx="376238" cy="207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3" name="Рисунок 9" descr="147dd882c4e69a97bd877aab943464de(2)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813" y="0"/>
            <a:ext cx="2071687" cy="37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4" name="Рисунок 10" descr="image(2).jpg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42875" y="8539163"/>
            <a:ext cx="3429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85" name="TextBox 14"/>
          <p:cNvSpPr txBox="1">
            <a:spLocks noChangeArrowheads="1"/>
          </p:cNvSpPr>
          <p:nvPr/>
        </p:nvSpPr>
        <p:spPr bwMode="auto">
          <a:xfrm>
            <a:off x="428625" y="500063"/>
            <a:ext cx="5286375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 dirty="0">
                <a:latin typeface="Bahnschrift Light" pitchFamily="34" charset="0"/>
              </a:rPr>
              <a:t>            Как видно из приведенных</a:t>
            </a:r>
          </a:p>
          <a:p>
            <a:r>
              <a:rPr lang="ru-RU" sz="1600" dirty="0">
                <a:latin typeface="Bahnschrift Light" pitchFamily="34" charset="0"/>
              </a:rPr>
              <a:t>данных основная часть</a:t>
            </a:r>
          </a:p>
          <a:p>
            <a:r>
              <a:rPr lang="ru-RU" sz="1600" dirty="0">
                <a:latin typeface="Bahnschrift Light" pitchFamily="34" charset="0"/>
              </a:rPr>
              <a:t>расходов приходится на раздел</a:t>
            </a:r>
          </a:p>
          <a:p>
            <a:r>
              <a:rPr lang="ru-RU" sz="1600" dirty="0">
                <a:latin typeface="Bahnschrift Light" pitchFamily="34" charset="0"/>
              </a:rPr>
              <a:t>образование. </a:t>
            </a:r>
          </a:p>
          <a:p>
            <a:endParaRPr lang="ru-RU" sz="1600" dirty="0">
              <a:latin typeface="Bahnschrift Light" pitchFamily="34" charset="0"/>
            </a:endParaRPr>
          </a:p>
          <a:p>
            <a:r>
              <a:rPr lang="ru-RU" sz="1600" dirty="0">
                <a:latin typeface="Bahnschrift Light" pitchFamily="34" charset="0"/>
              </a:rPr>
              <a:t>Из этого следует, что образование включает в себя</a:t>
            </a:r>
          </a:p>
          <a:p>
            <a:r>
              <a:rPr lang="ru-RU" sz="1600" dirty="0" smtClean="0">
                <a:latin typeface="Bahnschrift Light" pitchFamily="34" charset="0"/>
              </a:rPr>
              <a:t>70,3 % </a:t>
            </a:r>
            <a:r>
              <a:rPr lang="ru-RU" sz="1600" dirty="0">
                <a:latin typeface="Bahnschrift Light" pitchFamily="34" charset="0"/>
              </a:rPr>
              <a:t>от общих расходов.</a:t>
            </a:r>
          </a:p>
        </p:txBody>
      </p:sp>
      <p:graphicFrame>
        <p:nvGraphicFramePr>
          <p:cNvPr id="16" name="Диаграмма 15"/>
          <p:cNvGraphicFramePr>
            <a:graphicFrameLocks/>
          </p:cNvGraphicFramePr>
          <p:nvPr/>
        </p:nvGraphicFramePr>
        <p:xfrm>
          <a:off x="2928938" y="285750"/>
          <a:ext cx="4286250" cy="2143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17" name="Диаграмма 16"/>
          <p:cNvGraphicFramePr>
            <a:graphicFrameLocks/>
          </p:cNvGraphicFramePr>
          <p:nvPr/>
        </p:nvGraphicFramePr>
        <p:xfrm>
          <a:off x="714375" y="5786438"/>
          <a:ext cx="6143625" cy="304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3086" name="TextBox 18"/>
          <p:cNvSpPr txBox="1">
            <a:spLocks noChangeArrowheads="1"/>
          </p:cNvSpPr>
          <p:nvPr/>
        </p:nvSpPr>
        <p:spPr bwMode="auto">
          <a:xfrm>
            <a:off x="357188" y="5734050"/>
            <a:ext cx="469106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 dirty="0">
                <a:latin typeface="Bahnschrift Light" pitchFamily="34" charset="0"/>
              </a:rPr>
              <a:t>Расходы на остальные разделы представлены</a:t>
            </a:r>
          </a:p>
          <a:p>
            <a:r>
              <a:rPr lang="ru-RU" sz="1600" dirty="0">
                <a:latin typeface="Bahnschrift Light" pitchFamily="34" charset="0"/>
              </a:rPr>
              <a:t>в структуре ниже.</a:t>
            </a:r>
            <a:endParaRPr lang="ru-RU" sz="1600" dirty="0">
              <a:latin typeface="Calibri" pitchFamily="34" charset="0"/>
            </a:endParaRPr>
          </a:p>
        </p:txBody>
      </p:sp>
      <p:sp>
        <p:nvSpPr>
          <p:cNvPr id="3087" name="TextBox 19"/>
          <p:cNvSpPr txBox="1">
            <a:spLocks noChangeArrowheads="1"/>
          </p:cNvSpPr>
          <p:nvPr/>
        </p:nvSpPr>
        <p:spPr bwMode="auto">
          <a:xfrm>
            <a:off x="428625" y="2295525"/>
            <a:ext cx="60452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>
                <a:latin typeface="Bahnschrift Light" pitchFamily="34" charset="0"/>
              </a:rPr>
              <a:t>Раздел образование имеет несколько крупных подразделов:</a:t>
            </a:r>
          </a:p>
        </p:txBody>
      </p:sp>
      <p:graphicFrame>
        <p:nvGraphicFramePr>
          <p:cNvPr id="18" name="Диаграмма 20"/>
          <p:cNvGraphicFramePr>
            <a:graphicFrameLocks/>
          </p:cNvGraphicFramePr>
          <p:nvPr/>
        </p:nvGraphicFramePr>
        <p:xfrm>
          <a:off x="142875" y="2357438"/>
          <a:ext cx="6715125" cy="3119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Рисунок 3" descr="i44C2NUOG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929563"/>
            <a:ext cx="1216025" cy="121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Рисунок 4" descr="147dd882c4e69a97bd877aab943464de(1)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929438"/>
            <a:ext cx="36195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Рисунок 5" descr="147dd882c4e69a97bd877aab943464de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5929313"/>
            <a:ext cx="354013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3" name="Рисунок 6" descr="147dd882c4e69a97bd877aab943464de(2)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14438" y="8767763"/>
            <a:ext cx="2071687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4" name="Рисунок 7" descr="i44C2NUOG(1)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0"/>
            <a:ext cx="782638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5" name="Рисунок 8" descr="147dd882c4e69a97bd877aab943464de(2).jp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785813"/>
            <a:ext cx="376238" cy="207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6" name="Рисунок 9" descr="147dd882c4e69a97bd877aab943464de(2)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5813" y="0"/>
            <a:ext cx="2071687" cy="37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8" name="TextBox 13"/>
          <p:cNvSpPr txBox="1">
            <a:spLocks noChangeArrowheads="1"/>
          </p:cNvSpPr>
          <p:nvPr/>
        </p:nvSpPr>
        <p:spPr bwMode="auto">
          <a:xfrm>
            <a:off x="1714500" y="428625"/>
            <a:ext cx="26431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>
                <a:latin typeface="Bahnschrift Light Condensed" pitchFamily="34" charset="0"/>
              </a:rPr>
              <a:t>3. Муниципальный долг</a:t>
            </a:r>
          </a:p>
        </p:txBody>
      </p:sp>
      <p:sp>
        <p:nvSpPr>
          <p:cNvPr id="4109" name="TextBox 14"/>
          <p:cNvSpPr txBox="1">
            <a:spLocks noChangeArrowheads="1"/>
          </p:cNvSpPr>
          <p:nvPr/>
        </p:nvSpPr>
        <p:spPr bwMode="auto">
          <a:xfrm>
            <a:off x="357188" y="857250"/>
            <a:ext cx="6383479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 dirty="0">
                <a:latin typeface="Bahnschrift Light" pitchFamily="34" charset="0"/>
              </a:rPr>
              <a:t>Муниципальный долг - обязательства, возникающие из </a:t>
            </a:r>
          </a:p>
          <a:p>
            <a:r>
              <a:rPr lang="ru-RU" sz="1600" dirty="0">
                <a:latin typeface="Bahnschrift Light" pitchFamily="34" charset="0"/>
              </a:rPr>
              <a:t>муниципальных заимствований, гарантий по обязательствам</a:t>
            </a:r>
          </a:p>
          <a:p>
            <a:r>
              <a:rPr lang="ru-RU" sz="1600" dirty="0">
                <a:latin typeface="Bahnschrift Light" pitchFamily="34" charset="0"/>
              </a:rPr>
              <a:t>третьих лиц, другие обязательства в соответствии с видами</a:t>
            </a:r>
          </a:p>
          <a:p>
            <a:r>
              <a:rPr lang="ru-RU" sz="1600" dirty="0">
                <a:latin typeface="Bahnschrift Light" pitchFamily="34" charset="0"/>
              </a:rPr>
              <a:t>долговых обязательств, установленными Бюджетным Кодексом</a:t>
            </a:r>
          </a:p>
          <a:p>
            <a:r>
              <a:rPr lang="ru-RU" sz="1600" dirty="0">
                <a:latin typeface="Bahnschrift Light" pitchFamily="34" charset="0"/>
              </a:rPr>
              <a:t>Российской Федерации, принятые на себя муниципальным </a:t>
            </a:r>
          </a:p>
          <a:p>
            <a:r>
              <a:rPr lang="ru-RU" sz="1600" dirty="0" smtClean="0">
                <a:latin typeface="Bahnschrift Light" pitchFamily="34" charset="0"/>
              </a:rPr>
              <a:t>Образованием.</a:t>
            </a:r>
            <a:endParaRPr lang="ru-RU" dirty="0">
              <a:latin typeface="Calibri" pitchFamily="34" charset="0"/>
            </a:endParaRPr>
          </a:p>
        </p:txBody>
      </p:sp>
      <p:sp>
        <p:nvSpPr>
          <p:cNvPr id="4110" name="TextBox 15"/>
          <p:cNvSpPr txBox="1">
            <a:spLocks noChangeArrowheads="1"/>
          </p:cNvSpPr>
          <p:nvPr/>
        </p:nvSpPr>
        <p:spPr bwMode="auto">
          <a:xfrm>
            <a:off x="357167" y="2357422"/>
            <a:ext cx="6500834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dirty="0">
                <a:latin typeface="Bahnschrift Light" pitchFamily="34" charset="0"/>
              </a:rPr>
              <a:t>Динамика долговой нагрузки - отношение объема </a:t>
            </a:r>
            <a:br>
              <a:rPr lang="ru-RU" sz="1600" dirty="0">
                <a:latin typeface="Bahnschrift Light" pitchFamily="34" charset="0"/>
              </a:rPr>
            </a:br>
            <a:r>
              <a:rPr lang="ru-RU" sz="1600" dirty="0">
                <a:latin typeface="Bahnschrift Light" pitchFamily="34" charset="0"/>
              </a:rPr>
              <a:t>муниципального долга МО </a:t>
            </a:r>
            <a:r>
              <a:rPr lang="ru-RU" sz="1600" dirty="0" err="1">
                <a:latin typeface="Bahnschrift Light" pitchFamily="34" charset="0"/>
              </a:rPr>
              <a:t>Староминский</a:t>
            </a:r>
            <a:r>
              <a:rPr lang="ru-RU" sz="1600" dirty="0">
                <a:latin typeface="Bahnschrift Light" pitchFamily="34" charset="0"/>
              </a:rPr>
              <a:t> район на 1 января</a:t>
            </a:r>
          </a:p>
          <a:p>
            <a:r>
              <a:rPr lang="ru-RU" sz="1600" dirty="0">
                <a:latin typeface="Bahnschrift Light" pitchFamily="34" charset="0"/>
              </a:rPr>
              <a:t>соответствующего года к общему годовому объему доходов </a:t>
            </a:r>
          </a:p>
          <a:p>
            <a:r>
              <a:rPr lang="ru-RU" sz="1600" dirty="0">
                <a:latin typeface="Bahnschrift Light" pitchFamily="34" charset="0"/>
              </a:rPr>
              <a:t>МО </a:t>
            </a:r>
            <a:r>
              <a:rPr lang="ru-RU" sz="1600" dirty="0" err="1">
                <a:latin typeface="Bahnschrift Light" pitchFamily="34" charset="0"/>
              </a:rPr>
              <a:t>Староминский</a:t>
            </a:r>
            <a:r>
              <a:rPr lang="ru-RU" sz="1600" dirty="0">
                <a:latin typeface="Bahnschrift Light" pitchFamily="34" charset="0"/>
              </a:rPr>
              <a:t> район (без учета безвозмездных </a:t>
            </a:r>
            <a:r>
              <a:rPr lang="ru-RU" sz="1600" dirty="0" smtClean="0">
                <a:latin typeface="Bahnschrift Light" pitchFamily="34" charset="0"/>
              </a:rPr>
              <a:t>поступлений</a:t>
            </a:r>
          </a:p>
          <a:p>
            <a:r>
              <a:rPr lang="en-US" sz="1600" dirty="0" smtClean="0">
                <a:latin typeface="Bahnschrift Light" pitchFamily="34" charset="0"/>
              </a:rPr>
              <a:t> </a:t>
            </a:r>
            <a:r>
              <a:rPr lang="ru-RU" sz="1600" dirty="0" smtClean="0">
                <a:latin typeface="Bahnschrift Light" pitchFamily="34" charset="0"/>
              </a:rPr>
              <a:t>и (или) поступлений налоговых доходов по дополнительным</a:t>
            </a:r>
          </a:p>
          <a:p>
            <a:r>
              <a:rPr lang="ru-RU" sz="1600" dirty="0" smtClean="0">
                <a:latin typeface="Bahnschrift Light" pitchFamily="34" charset="0"/>
              </a:rPr>
              <a:t> нормативам отчислений).</a:t>
            </a:r>
            <a:endParaRPr lang="ru-RU" sz="1600" dirty="0">
              <a:latin typeface="Bahnschrift Light" pitchFamily="34" charset="0"/>
            </a:endParaRPr>
          </a:p>
          <a:p>
            <a:endParaRPr lang="ru-RU" sz="1600" dirty="0">
              <a:latin typeface="Bahnschrift Light" pitchFamily="34" charset="0"/>
            </a:endParaRPr>
          </a:p>
        </p:txBody>
      </p:sp>
      <p:graphicFrame>
        <p:nvGraphicFramePr>
          <p:cNvPr id="15" name="Диаграмма 17"/>
          <p:cNvGraphicFramePr>
            <a:graphicFrameLocks/>
          </p:cNvGraphicFramePr>
          <p:nvPr/>
        </p:nvGraphicFramePr>
        <p:xfrm>
          <a:off x="1214398" y="5286380"/>
          <a:ext cx="5643602" cy="3357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6" name="Диаграмма 19"/>
          <p:cNvGraphicFramePr>
            <a:graphicFrameLocks/>
          </p:cNvGraphicFramePr>
          <p:nvPr/>
        </p:nvGraphicFramePr>
        <p:xfrm>
          <a:off x="0" y="3214678"/>
          <a:ext cx="7358062" cy="304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pic>
        <p:nvPicPr>
          <p:cNvPr id="17" name="Рисунок 16" descr="image(3)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2852" y="8542730"/>
            <a:ext cx="424426" cy="60127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3064</TotalTime>
  <Words>366</Words>
  <PresentationFormat>Экран (4:3)</PresentationFormat>
  <Paragraphs>134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Головань О.А..</dc:creator>
  <cp:lastModifiedBy>Хананин</cp:lastModifiedBy>
  <cp:revision>322</cp:revision>
  <dcterms:created xsi:type="dcterms:W3CDTF">2019-12-06T06:15:23Z</dcterms:created>
  <dcterms:modified xsi:type="dcterms:W3CDTF">2026-03-31T06:21:59Z</dcterms:modified>
</cp:coreProperties>
</file>